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53" r:id="rId2"/>
  </p:sldMasterIdLst>
  <p:notesMasterIdLst>
    <p:notesMasterId r:id="rId34"/>
  </p:notesMasterIdLst>
  <p:sldIdLst>
    <p:sldId id="366" r:id="rId3"/>
    <p:sldId id="367" r:id="rId4"/>
    <p:sldId id="337" r:id="rId5"/>
    <p:sldId id="343" r:id="rId6"/>
    <p:sldId id="338" r:id="rId7"/>
    <p:sldId id="341" r:id="rId8"/>
    <p:sldId id="342" r:id="rId9"/>
    <p:sldId id="339" r:id="rId10"/>
    <p:sldId id="340" r:id="rId11"/>
    <p:sldId id="345" r:id="rId12"/>
    <p:sldId id="346" r:id="rId13"/>
    <p:sldId id="344" r:id="rId14"/>
    <p:sldId id="347" r:id="rId15"/>
    <p:sldId id="348" r:id="rId16"/>
    <p:sldId id="349" r:id="rId17"/>
    <p:sldId id="350" r:id="rId18"/>
    <p:sldId id="352" r:id="rId19"/>
    <p:sldId id="353" r:id="rId20"/>
    <p:sldId id="354" r:id="rId21"/>
    <p:sldId id="356" r:id="rId22"/>
    <p:sldId id="357" r:id="rId23"/>
    <p:sldId id="358" r:id="rId24"/>
    <p:sldId id="359" r:id="rId25"/>
    <p:sldId id="360" r:id="rId26"/>
    <p:sldId id="361" r:id="rId27"/>
    <p:sldId id="362" r:id="rId28"/>
    <p:sldId id="355" r:id="rId29"/>
    <p:sldId id="363" r:id="rId30"/>
    <p:sldId id="364" r:id="rId31"/>
    <p:sldId id="365" r:id="rId32"/>
    <p:sldId id="351" r:id="rId33"/>
  </p:sldIdLst>
  <p:sldSz cx="9144000" cy="6858000" type="screen4x3"/>
  <p:notesSz cx="6858000" cy="9144000"/>
  <p:embeddedFontLst>
    <p:embeddedFont>
      <p:font typeface="맑은 고딕" panose="020B0503020000020004" pitchFamily="50" charset="-127"/>
      <p:regular r:id="rId35"/>
      <p:bold r:id="rId36"/>
    </p:embeddedFont>
    <p:embeddedFont>
      <p:font typeface="Agency FB" panose="020B0503020202020204" pitchFamily="34" charset="0"/>
      <p:regular r:id="rId37"/>
      <p:bold r:id="rId3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orient="horz" pos="799">
          <p15:clr>
            <a:srgbClr val="A4A3A4"/>
          </p15:clr>
        </p15:guide>
        <p15:guide id="3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D0BA1"/>
    <a:srgbClr val="9ACA3C"/>
    <a:srgbClr val="045C45"/>
    <a:srgbClr val="009F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825" autoAdjust="0"/>
    <p:restoredTop sz="94660"/>
  </p:normalViewPr>
  <p:slideViewPr>
    <p:cSldViewPr>
      <p:cViewPr varScale="1">
        <p:scale>
          <a:sx n="94" d="100"/>
          <a:sy n="94" d="100"/>
        </p:scale>
        <p:origin x="-96" y="-348"/>
      </p:cViewPr>
      <p:guideLst>
        <p:guide orient="horz" pos="2160"/>
        <p:guide orient="horz" pos="799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86" d="100"/>
          <a:sy n="86" d="100"/>
        </p:scale>
        <p:origin x="-3126" y="-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presProps" Target="presProps.xml"/><Relationship Id="rId21" Type="http://schemas.openxmlformats.org/officeDocument/2006/relationships/slide" Target="slides/slide19.xml"/><Relationship Id="rId34" Type="http://schemas.openxmlformats.org/officeDocument/2006/relationships/notesMaster" Target="notesMasters/notesMaster1.xml"/><Relationship Id="rId42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font" Target="fonts/font3.fntdata"/><Relationship Id="rId40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2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font" Target="fonts/font1.fntdata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F63847-F1B8-47AA-B260-32FAE69CF569}" type="datetimeFigureOut">
              <a:rPr lang="ko-KR" altLang="en-US" smtClean="0"/>
              <a:pPr/>
              <a:t>2017-02-03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09F81C-6291-4E10-BB9F-6B3D5900461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75790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132AC-1C99-485D-A9CD-14DBD1CE662C}" type="datetimeFigureOut">
              <a:rPr lang="ko-KR" altLang="en-US" smtClean="0"/>
              <a:pPr/>
              <a:t>2017-02-03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5C3F9-5C7D-4EF5-8F53-66B38DB9C20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88411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1204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 userDrawn="1"/>
        </p:nvSpPr>
        <p:spPr>
          <a:xfrm>
            <a:off x="0" y="-3359"/>
            <a:ext cx="9144000" cy="980728"/>
          </a:xfrm>
          <a:prstGeom prst="rect">
            <a:avLst/>
          </a:prstGeom>
          <a:solidFill>
            <a:srgbClr val="59AA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755576" y="404664"/>
            <a:ext cx="7776864" cy="562074"/>
          </a:xfrm>
        </p:spPr>
        <p:txBody>
          <a:bodyPr>
            <a:noAutofit/>
          </a:bodyPr>
          <a:lstStyle>
            <a:lvl1pPr algn="l">
              <a:defRPr sz="26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ko-KR" altLang="en-US" dirty="0" smtClean="0"/>
              <a:t>텍스트 스타일을 편집합니다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755576" y="1196752"/>
            <a:ext cx="7776864" cy="576064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200" b="1">
                <a:solidFill>
                  <a:srgbClr val="1D0BA1"/>
                </a:solidFill>
              </a:defRPr>
            </a:lvl1pPr>
          </a:lstStyle>
          <a:p>
            <a:pPr lvl="0"/>
            <a:r>
              <a:rPr lang="ko-KR" altLang="en-US" dirty="0" smtClean="0"/>
              <a:t>텍스트 스타일을 편집합니다</a:t>
            </a:r>
          </a:p>
        </p:txBody>
      </p:sp>
      <p:sp>
        <p:nvSpPr>
          <p:cNvPr id="11" name="내용 개체 틀 2"/>
          <p:cNvSpPr>
            <a:spLocks noGrp="1"/>
          </p:cNvSpPr>
          <p:nvPr>
            <p:ph idx="14" hasCustomPrompt="1"/>
          </p:nvPr>
        </p:nvSpPr>
        <p:spPr>
          <a:xfrm>
            <a:off x="755576" y="1772816"/>
            <a:ext cx="7776864" cy="360040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buFont typeface="Wingdings" pitchFamily="2" charset="2"/>
              <a:buChar char="§"/>
              <a:defRPr sz="1800"/>
            </a:lvl1pPr>
          </a:lstStyle>
          <a:p>
            <a:pPr lvl="0"/>
            <a:r>
              <a:rPr lang="ko-KR" altLang="en-US" dirty="0" smtClean="0"/>
              <a:t>텍스트 스타일을 편집합니다</a:t>
            </a:r>
          </a:p>
        </p:txBody>
      </p:sp>
      <p:grpSp>
        <p:nvGrpSpPr>
          <p:cNvPr id="15" name="그룹 14"/>
          <p:cNvGrpSpPr/>
          <p:nvPr userDrawn="1"/>
        </p:nvGrpSpPr>
        <p:grpSpPr>
          <a:xfrm>
            <a:off x="326703" y="-1984"/>
            <a:ext cx="216024" cy="1649795"/>
            <a:chOff x="326703" y="-1984"/>
            <a:chExt cx="216024" cy="1649795"/>
          </a:xfrm>
        </p:grpSpPr>
        <p:sp>
          <p:nvSpPr>
            <p:cNvPr id="16" name="직사각형 15"/>
            <p:cNvSpPr/>
            <p:nvPr userDrawn="1"/>
          </p:nvSpPr>
          <p:spPr>
            <a:xfrm>
              <a:off x="326703" y="-1984"/>
              <a:ext cx="216024" cy="1525455"/>
            </a:xfrm>
            <a:prstGeom prst="rect">
              <a:avLst/>
            </a:prstGeom>
            <a:solidFill>
              <a:srgbClr val="0A34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lIns="0" tIns="0" rIns="0" bIns="72000" rtlCol="0" anchor="ctr"/>
            <a:lstStyle/>
            <a:p>
              <a:pPr algn="r"/>
              <a:r>
                <a:rPr lang="en-US" altLang="ko-KR" sz="1000" b="1" dirty="0" smtClean="0">
                  <a:latin typeface="Agency FB" panose="020B0503020202020204" pitchFamily="34" charset="0"/>
                </a:rPr>
                <a:t>Creative Engineering Design</a:t>
              </a:r>
              <a:endParaRPr lang="ko-KR" altLang="en-US" sz="1000" b="1" dirty="0">
                <a:latin typeface="Agency FB" panose="020B0503020202020204" pitchFamily="34" charset="0"/>
              </a:endParaRPr>
            </a:p>
          </p:txBody>
        </p:sp>
        <p:sp>
          <p:nvSpPr>
            <p:cNvPr id="18" name="직사각형 17"/>
            <p:cNvSpPr/>
            <p:nvPr userDrawn="1"/>
          </p:nvSpPr>
          <p:spPr>
            <a:xfrm>
              <a:off x="326703" y="1521435"/>
              <a:ext cx="216024" cy="126376"/>
            </a:xfrm>
            <a:prstGeom prst="rect">
              <a:avLst/>
            </a:prstGeom>
            <a:solidFill>
              <a:srgbClr val="59AA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lIns="0" tIns="0" rIns="0" bIns="72000" rtlCol="0" anchor="ctr"/>
            <a:lstStyle/>
            <a:p>
              <a:pPr algn="r"/>
              <a:endParaRPr lang="ko-KR" altLang="en-US" sz="1000" dirty="0">
                <a:latin typeface="Agency FB" panose="020B0503020202020204" pitchFamily="34" charset="0"/>
              </a:endParaRPr>
            </a:p>
          </p:txBody>
        </p:sp>
      </p:grpSp>
      <p:sp>
        <p:nvSpPr>
          <p:cNvPr id="20" name="직사각형 19"/>
          <p:cNvSpPr/>
          <p:nvPr userDrawn="1"/>
        </p:nvSpPr>
        <p:spPr>
          <a:xfrm>
            <a:off x="4032448" y="6350550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fld id="{46A5C3F9-5C7D-4EF5-8F53-66B38DB9C20D}" type="slidenum">
              <a:rPr lang="ko-KR" altLang="en-US" sz="1200" b="1" smtClean="0">
                <a:solidFill>
                  <a:srgbClr val="9ACA3C"/>
                </a:solidFill>
              </a:rPr>
              <a:pPr algn="r"/>
              <a:t>‹#›</a:t>
            </a:fld>
            <a:endParaRPr lang="ko-KR" altLang="en-US" sz="1200" b="1" dirty="0">
              <a:solidFill>
                <a:srgbClr val="9ACA3C"/>
              </a:solidFill>
            </a:endParaRPr>
          </a:p>
        </p:txBody>
      </p:sp>
      <p:cxnSp>
        <p:nvCxnSpPr>
          <p:cNvPr id="22" name="직선 연결선 21"/>
          <p:cNvCxnSpPr/>
          <p:nvPr userDrawn="1"/>
        </p:nvCxnSpPr>
        <p:spPr>
          <a:xfrm>
            <a:off x="755576" y="6309320"/>
            <a:ext cx="7776864" cy="0"/>
          </a:xfrm>
          <a:prstGeom prst="line">
            <a:avLst/>
          </a:prstGeom>
          <a:ln>
            <a:solidFill>
              <a:srgbClr val="9ACA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/>
          <p:cNvSpPr/>
          <p:nvPr userDrawn="1"/>
        </p:nvSpPr>
        <p:spPr>
          <a:xfrm>
            <a:off x="683568" y="6351131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ko-KR" altLang="en-US" sz="1000" b="1" dirty="0" smtClean="0">
                <a:solidFill>
                  <a:srgbClr val="9ACA3C"/>
                </a:solidFill>
              </a:rPr>
              <a:t>창의공학설계</a:t>
            </a:r>
            <a:endParaRPr lang="ko-KR" altLang="en-US" sz="1000" b="1" dirty="0">
              <a:solidFill>
                <a:srgbClr val="9ACA3C"/>
              </a:solidFill>
            </a:endParaRPr>
          </a:p>
        </p:txBody>
      </p:sp>
      <p:sp>
        <p:nvSpPr>
          <p:cNvPr id="24" name="직사각형 23"/>
          <p:cNvSpPr/>
          <p:nvPr userDrawn="1"/>
        </p:nvSpPr>
        <p:spPr>
          <a:xfrm>
            <a:off x="5255568" y="6365938"/>
            <a:ext cx="288032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800" b="1" dirty="0" smtClean="0">
                <a:solidFill>
                  <a:srgbClr val="9ACA3C"/>
                </a:solidFill>
              </a:rPr>
              <a:t>Chapter 02 </a:t>
            </a:r>
            <a:r>
              <a:rPr lang="ko-KR" altLang="en-US" sz="1000" dirty="0" smtClean="0"/>
              <a:t>공학설계 프로젝트와 공학적 창의성</a:t>
            </a:r>
            <a:endParaRPr lang="ko-KR" altLang="en-US" sz="1200" b="1" dirty="0">
              <a:solidFill>
                <a:srgbClr val="009FB4"/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151968" y="111392"/>
            <a:ext cx="1002731" cy="10853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571658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05273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"/>
            <a:ext cx="9144000" cy="908721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755576" y="346646"/>
            <a:ext cx="7776864" cy="562074"/>
          </a:xfrm>
        </p:spPr>
        <p:txBody>
          <a:bodyPr>
            <a:noAutofit/>
          </a:bodyPr>
          <a:lstStyle>
            <a:lvl1pPr algn="l">
              <a:defRPr sz="2400" b="1" i="1">
                <a:solidFill>
                  <a:srgbClr val="9ACA3C"/>
                </a:solidFill>
                <a:latin typeface="+mj-lt"/>
              </a:defRPr>
            </a:lvl1pPr>
          </a:lstStyle>
          <a:p>
            <a:pPr lvl="0"/>
            <a:r>
              <a:rPr lang="ko-KR" altLang="en-US" dirty="0" smtClean="0"/>
              <a:t>여기서 잠깐</a:t>
            </a:r>
            <a:r>
              <a:rPr lang="en-US" altLang="ko-KR" dirty="0" smtClean="0"/>
              <a:t>!</a:t>
            </a:r>
            <a:endParaRPr lang="ko-KR" altLang="en-US" dirty="0" smtClean="0"/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755576" y="1196752"/>
            <a:ext cx="7776864" cy="576064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200" b="1">
                <a:solidFill>
                  <a:srgbClr val="1D0BA1"/>
                </a:solidFill>
              </a:defRPr>
            </a:lvl1pPr>
          </a:lstStyle>
          <a:p>
            <a:pPr lvl="0"/>
            <a:r>
              <a:rPr lang="ko-KR" altLang="en-US" dirty="0" smtClean="0"/>
              <a:t>텍스트 스타일을 편집합니다</a:t>
            </a:r>
          </a:p>
        </p:txBody>
      </p:sp>
      <p:sp>
        <p:nvSpPr>
          <p:cNvPr id="11" name="내용 개체 틀 2"/>
          <p:cNvSpPr>
            <a:spLocks noGrp="1"/>
          </p:cNvSpPr>
          <p:nvPr>
            <p:ph idx="14" hasCustomPrompt="1"/>
          </p:nvPr>
        </p:nvSpPr>
        <p:spPr>
          <a:xfrm>
            <a:off x="755576" y="1772816"/>
            <a:ext cx="7776864" cy="360040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Wingdings" pitchFamily="2" charset="2"/>
              <a:buNone/>
              <a:defRPr sz="1800"/>
            </a:lvl1pPr>
          </a:lstStyle>
          <a:p>
            <a:pPr lvl="0"/>
            <a:r>
              <a:rPr lang="ko-KR" altLang="en-US" dirty="0" smtClean="0"/>
              <a:t>텍스트 스타일을 편집합니다</a:t>
            </a:r>
          </a:p>
        </p:txBody>
      </p:sp>
      <p:sp>
        <p:nvSpPr>
          <p:cNvPr id="12" name="직사각형 11"/>
          <p:cNvSpPr/>
          <p:nvPr userDrawn="1"/>
        </p:nvSpPr>
        <p:spPr>
          <a:xfrm>
            <a:off x="4032448" y="6350550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fld id="{46A5C3F9-5C7D-4EF5-8F53-66B38DB9C20D}" type="slidenum">
              <a:rPr lang="ko-KR" altLang="en-US" sz="1200" b="1" smtClean="0">
                <a:solidFill>
                  <a:srgbClr val="9ACA3C"/>
                </a:solidFill>
              </a:rPr>
              <a:pPr algn="r"/>
              <a:t>‹#›</a:t>
            </a:fld>
            <a:endParaRPr lang="ko-KR" altLang="en-US" sz="1200" b="1" dirty="0">
              <a:solidFill>
                <a:srgbClr val="9ACA3C"/>
              </a:solidFill>
            </a:endParaRPr>
          </a:p>
        </p:txBody>
      </p:sp>
      <p:cxnSp>
        <p:nvCxnSpPr>
          <p:cNvPr id="17" name="직선 연결선 16"/>
          <p:cNvCxnSpPr/>
          <p:nvPr userDrawn="1"/>
        </p:nvCxnSpPr>
        <p:spPr>
          <a:xfrm>
            <a:off x="755576" y="6309320"/>
            <a:ext cx="7776864" cy="0"/>
          </a:xfrm>
          <a:prstGeom prst="line">
            <a:avLst/>
          </a:prstGeom>
          <a:ln>
            <a:solidFill>
              <a:srgbClr val="9ACA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 userDrawn="1"/>
        </p:nvSpPr>
        <p:spPr>
          <a:xfrm>
            <a:off x="683568" y="6351131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ko-KR" altLang="en-US" sz="1000" b="1" dirty="0" smtClean="0">
                <a:solidFill>
                  <a:srgbClr val="9ACA3C"/>
                </a:solidFill>
              </a:rPr>
              <a:t>창의공학설계</a:t>
            </a:r>
            <a:endParaRPr lang="ko-KR" altLang="en-US" sz="1000" b="1" dirty="0">
              <a:solidFill>
                <a:srgbClr val="9ACA3C"/>
              </a:solidFill>
            </a:endParaRPr>
          </a:p>
        </p:txBody>
      </p:sp>
      <p:sp>
        <p:nvSpPr>
          <p:cNvPr id="26" name="직사각형 25"/>
          <p:cNvSpPr/>
          <p:nvPr userDrawn="1"/>
        </p:nvSpPr>
        <p:spPr>
          <a:xfrm>
            <a:off x="5580112" y="6365938"/>
            <a:ext cx="255577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800" b="1" dirty="0" smtClean="0">
                <a:solidFill>
                  <a:srgbClr val="9ACA3C"/>
                </a:solidFill>
              </a:rPr>
              <a:t>Chapter 01 </a:t>
            </a:r>
            <a:r>
              <a:rPr lang="ko-KR" altLang="en-US" sz="1000" dirty="0" smtClean="0"/>
              <a:t>공학설계의 배경</a:t>
            </a:r>
            <a:endParaRPr lang="ko-KR" altLang="en-US" sz="1200" b="1" dirty="0">
              <a:solidFill>
                <a:srgbClr val="009FB4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8379" y="332656"/>
            <a:ext cx="864096" cy="864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1282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132AC-1C99-485D-A9CD-14DBD1CE662C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2017-02-03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5C3F9-5C7D-4EF5-8F53-66B38DB9C20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61222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bg>
      <p:bgPr>
        <a:solidFill>
          <a:srgbClr val="00B050">
            <a:alpha val="48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 userDrawn="1"/>
        </p:nvGrpSpPr>
        <p:grpSpPr>
          <a:xfrm>
            <a:off x="3484260" y="-4524"/>
            <a:ext cx="2237690" cy="4140409"/>
            <a:chOff x="827584" y="-27384"/>
            <a:chExt cx="2237690" cy="4140409"/>
          </a:xfrm>
        </p:grpSpPr>
        <p:grpSp>
          <p:nvGrpSpPr>
            <p:cNvPr id="4" name="그룹 3"/>
            <p:cNvGrpSpPr/>
            <p:nvPr/>
          </p:nvGrpSpPr>
          <p:grpSpPr>
            <a:xfrm>
              <a:off x="827584" y="1196752"/>
              <a:ext cx="2237690" cy="2916273"/>
              <a:chOff x="662438" y="1225550"/>
              <a:chExt cx="2237690" cy="2916273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8" name="직사각형 7"/>
              <p:cNvSpPr/>
              <p:nvPr/>
            </p:nvSpPr>
            <p:spPr>
              <a:xfrm rot="21390364">
                <a:off x="662438" y="1225551"/>
                <a:ext cx="2237689" cy="2916272"/>
              </a:xfrm>
              <a:prstGeom prst="rect">
                <a:avLst/>
              </a:prstGeom>
              <a:solidFill>
                <a:srgbClr val="09318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직사각형 8"/>
              <p:cNvSpPr/>
              <p:nvPr/>
            </p:nvSpPr>
            <p:spPr>
              <a:xfrm>
                <a:off x="662439" y="1225550"/>
                <a:ext cx="2237689" cy="291627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6" name="직사각형 5"/>
            <p:cNvSpPr/>
            <p:nvPr/>
          </p:nvSpPr>
          <p:spPr>
            <a:xfrm>
              <a:off x="1838416" y="-27384"/>
              <a:ext cx="216024" cy="1525455"/>
            </a:xfrm>
            <a:prstGeom prst="rect">
              <a:avLst/>
            </a:prstGeom>
            <a:solidFill>
              <a:srgbClr val="0A34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lIns="0" tIns="0" rIns="0" bIns="72000" rtlCol="0" anchor="ctr"/>
            <a:lstStyle/>
            <a:p>
              <a:pPr algn="r"/>
              <a:r>
                <a:rPr lang="en-US" altLang="ko-KR" sz="1000" b="1" dirty="0" smtClean="0">
                  <a:solidFill>
                    <a:prstClr val="white"/>
                  </a:solidFill>
                  <a:latin typeface="Agency FB" panose="020B0503020202020204" pitchFamily="34" charset="0"/>
                </a:rPr>
                <a:t>Creative Engineering Design</a:t>
              </a:r>
              <a:endParaRPr lang="ko-KR" altLang="en-US" sz="1000" b="1" dirty="0">
                <a:solidFill>
                  <a:prstClr val="white"/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1838416" y="1496035"/>
              <a:ext cx="216024" cy="126376"/>
            </a:xfrm>
            <a:prstGeom prst="rect">
              <a:avLst/>
            </a:prstGeom>
            <a:solidFill>
              <a:srgbClr val="59AA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lIns="0" tIns="0" rIns="0" bIns="72000" rtlCol="0" anchor="ctr"/>
            <a:lstStyle/>
            <a:p>
              <a:pPr algn="r"/>
              <a:endParaRPr lang="ko-KR" altLang="en-US" sz="1000" dirty="0">
                <a:solidFill>
                  <a:prstClr val="white"/>
                </a:solidFill>
                <a:latin typeface="Agency FB" panose="020B0503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163057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 userDrawn="1"/>
        </p:nvSpPr>
        <p:spPr>
          <a:xfrm>
            <a:off x="0" y="-3359"/>
            <a:ext cx="9144000" cy="980728"/>
          </a:xfrm>
          <a:prstGeom prst="rect">
            <a:avLst/>
          </a:prstGeom>
          <a:solidFill>
            <a:srgbClr val="59AA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755576" y="404664"/>
            <a:ext cx="7776864" cy="562074"/>
          </a:xfrm>
        </p:spPr>
        <p:txBody>
          <a:bodyPr>
            <a:noAutofit/>
          </a:bodyPr>
          <a:lstStyle>
            <a:lvl1pPr algn="l">
              <a:defRPr sz="26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ko-KR" altLang="en-US" dirty="0" smtClean="0"/>
              <a:t>텍스트 스타일을 편집합니다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755576" y="1196752"/>
            <a:ext cx="7776864" cy="576064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200" b="1">
                <a:solidFill>
                  <a:srgbClr val="1D0BA1"/>
                </a:solidFill>
              </a:defRPr>
            </a:lvl1pPr>
          </a:lstStyle>
          <a:p>
            <a:pPr lvl="0"/>
            <a:r>
              <a:rPr lang="ko-KR" altLang="en-US" dirty="0" smtClean="0"/>
              <a:t>텍스트 스타일을 편집합니다</a:t>
            </a:r>
          </a:p>
        </p:txBody>
      </p:sp>
      <p:sp>
        <p:nvSpPr>
          <p:cNvPr id="11" name="내용 개체 틀 2"/>
          <p:cNvSpPr>
            <a:spLocks noGrp="1"/>
          </p:cNvSpPr>
          <p:nvPr>
            <p:ph idx="14" hasCustomPrompt="1"/>
          </p:nvPr>
        </p:nvSpPr>
        <p:spPr>
          <a:xfrm>
            <a:off x="755576" y="1772816"/>
            <a:ext cx="7776864" cy="360040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buFont typeface="Wingdings" pitchFamily="2" charset="2"/>
              <a:buChar char="§"/>
              <a:defRPr sz="1800"/>
            </a:lvl1pPr>
          </a:lstStyle>
          <a:p>
            <a:pPr lvl="0"/>
            <a:r>
              <a:rPr lang="ko-KR" altLang="en-US" dirty="0" smtClean="0"/>
              <a:t>텍스트 스타일을 편집합니다</a:t>
            </a:r>
          </a:p>
        </p:txBody>
      </p:sp>
      <p:sp>
        <p:nvSpPr>
          <p:cNvPr id="12" name="직사각형 11"/>
          <p:cNvSpPr/>
          <p:nvPr userDrawn="1"/>
        </p:nvSpPr>
        <p:spPr>
          <a:xfrm>
            <a:off x="4032448" y="6350550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fld id="{46A5C3F9-5C7D-4EF5-8F53-66B38DB9C20D}" type="slidenum">
              <a:rPr lang="ko-KR" altLang="en-US" sz="1200" b="1" smtClean="0">
                <a:solidFill>
                  <a:srgbClr val="9ACA3C"/>
                </a:solidFill>
              </a:rPr>
              <a:pPr algn="r"/>
              <a:t>‹#›</a:t>
            </a:fld>
            <a:endParaRPr lang="ko-KR" altLang="en-US" sz="1200" b="1" dirty="0">
              <a:solidFill>
                <a:srgbClr val="9ACA3C"/>
              </a:solidFill>
            </a:endParaRPr>
          </a:p>
        </p:txBody>
      </p:sp>
      <p:cxnSp>
        <p:nvCxnSpPr>
          <p:cNvPr id="17" name="직선 연결선 16"/>
          <p:cNvCxnSpPr/>
          <p:nvPr userDrawn="1"/>
        </p:nvCxnSpPr>
        <p:spPr>
          <a:xfrm>
            <a:off x="755576" y="6309320"/>
            <a:ext cx="7776864" cy="0"/>
          </a:xfrm>
          <a:prstGeom prst="line">
            <a:avLst/>
          </a:prstGeom>
          <a:ln>
            <a:solidFill>
              <a:srgbClr val="9ACA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 userDrawn="1"/>
        </p:nvSpPr>
        <p:spPr>
          <a:xfrm>
            <a:off x="683568" y="6351131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000" b="1" dirty="0" smtClean="0">
                <a:solidFill>
                  <a:srgbClr val="9ACA3C"/>
                </a:solidFill>
              </a:rPr>
              <a:t>창의공학설계</a:t>
            </a:r>
            <a:endParaRPr lang="ko-KR" altLang="en-US" sz="1000" b="1" dirty="0">
              <a:solidFill>
                <a:srgbClr val="9ACA3C"/>
              </a:solidFill>
            </a:endParaRPr>
          </a:p>
        </p:txBody>
      </p:sp>
      <p:sp>
        <p:nvSpPr>
          <p:cNvPr id="26" name="직사각형 25"/>
          <p:cNvSpPr/>
          <p:nvPr userDrawn="1"/>
        </p:nvSpPr>
        <p:spPr>
          <a:xfrm>
            <a:off x="5580112" y="6365938"/>
            <a:ext cx="255577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800" b="1" dirty="0" smtClean="0">
                <a:solidFill>
                  <a:srgbClr val="9ACA3C"/>
                </a:solidFill>
              </a:rPr>
              <a:t>Chapter 01 </a:t>
            </a:r>
            <a:r>
              <a:rPr lang="ko-KR" altLang="en-US" sz="1000" dirty="0" smtClean="0">
                <a:solidFill>
                  <a:prstClr val="black"/>
                </a:solidFill>
              </a:rPr>
              <a:t>공학설계의 배경</a:t>
            </a:r>
            <a:endParaRPr lang="ko-KR" altLang="en-US" sz="1200" b="1" dirty="0">
              <a:solidFill>
                <a:srgbClr val="009FB4"/>
              </a:solidFill>
            </a:endParaRPr>
          </a:p>
        </p:txBody>
      </p:sp>
      <p:grpSp>
        <p:nvGrpSpPr>
          <p:cNvPr id="6" name="그룹 5"/>
          <p:cNvGrpSpPr/>
          <p:nvPr userDrawn="1"/>
        </p:nvGrpSpPr>
        <p:grpSpPr>
          <a:xfrm>
            <a:off x="326703" y="-1984"/>
            <a:ext cx="216024" cy="1649795"/>
            <a:chOff x="326703" y="-1984"/>
            <a:chExt cx="216024" cy="1649795"/>
          </a:xfrm>
        </p:grpSpPr>
        <p:sp>
          <p:nvSpPr>
            <p:cNvPr id="13" name="직사각형 12"/>
            <p:cNvSpPr/>
            <p:nvPr userDrawn="1"/>
          </p:nvSpPr>
          <p:spPr>
            <a:xfrm>
              <a:off x="326703" y="-1984"/>
              <a:ext cx="216024" cy="1525455"/>
            </a:xfrm>
            <a:prstGeom prst="rect">
              <a:avLst/>
            </a:prstGeom>
            <a:solidFill>
              <a:srgbClr val="0A34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lIns="0" tIns="0" rIns="0" bIns="72000" rtlCol="0" anchor="ctr"/>
            <a:lstStyle/>
            <a:p>
              <a:pPr algn="r"/>
              <a:r>
                <a:rPr lang="en-US" altLang="ko-KR" sz="1000" b="1" dirty="0" smtClean="0">
                  <a:solidFill>
                    <a:prstClr val="white"/>
                  </a:solidFill>
                  <a:latin typeface="Agency FB" panose="020B0503020202020204" pitchFamily="34" charset="0"/>
                </a:rPr>
                <a:t>Creative Engineering Design</a:t>
              </a:r>
              <a:endParaRPr lang="ko-KR" altLang="en-US" sz="1000" b="1" dirty="0">
                <a:solidFill>
                  <a:prstClr val="white"/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15" name="직사각형 14"/>
            <p:cNvSpPr/>
            <p:nvPr userDrawn="1"/>
          </p:nvSpPr>
          <p:spPr>
            <a:xfrm>
              <a:off x="326703" y="1521435"/>
              <a:ext cx="216024" cy="126376"/>
            </a:xfrm>
            <a:prstGeom prst="rect">
              <a:avLst/>
            </a:prstGeom>
            <a:solidFill>
              <a:srgbClr val="59AA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lIns="0" tIns="0" rIns="0" bIns="72000" rtlCol="0" anchor="ctr"/>
            <a:lstStyle/>
            <a:p>
              <a:pPr algn="r"/>
              <a:endParaRPr lang="ko-KR" altLang="en-US" sz="1000" dirty="0">
                <a:solidFill>
                  <a:prstClr val="white"/>
                </a:solidFill>
                <a:latin typeface="Agency FB" panose="020B0503020202020204" pitchFamily="34" charset="0"/>
              </a:endParaRPr>
            </a:p>
          </p:txBody>
        </p:sp>
      </p:grpSp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164123" y="199495"/>
            <a:ext cx="736633" cy="88756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570113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 userDrawn="1"/>
        </p:nvSpPr>
        <p:spPr>
          <a:xfrm>
            <a:off x="0" y="-3360"/>
            <a:ext cx="9144000" cy="1056095"/>
          </a:xfrm>
          <a:prstGeom prst="rect">
            <a:avLst/>
          </a:prstGeom>
          <a:solidFill>
            <a:srgbClr val="59AA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5390"/>
            <a:ext cx="9144000" cy="908721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755576" y="346646"/>
            <a:ext cx="7776864" cy="562074"/>
          </a:xfrm>
        </p:spPr>
        <p:txBody>
          <a:bodyPr>
            <a:noAutofit/>
          </a:bodyPr>
          <a:lstStyle>
            <a:lvl1pPr algn="l">
              <a:defRPr sz="2400" b="1" i="1">
                <a:solidFill>
                  <a:srgbClr val="9ACA3C"/>
                </a:solidFill>
                <a:latin typeface="+mj-lt"/>
              </a:defRPr>
            </a:lvl1pPr>
          </a:lstStyle>
          <a:p>
            <a:pPr lvl="0"/>
            <a:r>
              <a:rPr lang="ko-KR" altLang="en-US" dirty="0" smtClean="0"/>
              <a:t>여기서 잠깐</a:t>
            </a:r>
            <a:r>
              <a:rPr lang="en-US" altLang="ko-KR" dirty="0" smtClean="0"/>
              <a:t>!</a:t>
            </a:r>
            <a:endParaRPr lang="ko-KR" altLang="en-US" dirty="0" smtClean="0"/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755576" y="1196752"/>
            <a:ext cx="7776864" cy="576064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200" b="1">
                <a:solidFill>
                  <a:srgbClr val="1D0BA1"/>
                </a:solidFill>
              </a:defRPr>
            </a:lvl1pPr>
          </a:lstStyle>
          <a:p>
            <a:pPr lvl="0"/>
            <a:r>
              <a:rPr lang="ko-KR" altLang="en-US" dirty="0" smtClean="0"/>
              <a:t>텍스트 스타일을 편집합니다</a:t>
            </a:r>
          </a:p>
        </p:txBody>
      </p:sp>
      <p:sp>
        <p:nvSpPr>
          <p:cNvPr id="11" name="내용 개체 틀 2"/>
          <p:cNvSpPr>
            <a:spLocks noGrp="1"/>
          </p:cNvSpPr>
          <p:nvPr>
            <p:ph idx="14" hasCustomPrompt="1"/>
          </p:nvPr>
        </p:nvSpPr>
        <p:spPr>
          <a:xfrm>
            <a:off x="755576" y="1772816"/>
            <a:ext cx="7776864" cy="360040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Wingdings" pitchFamily="2" charset="2"/>
              <a:buNone/>
              <a:defRPr sz="1800"/>
            </a:lvl1pPr>
          </a:lstStyle>
          <a:p>
            <a:pPr lvl="0"/>
            <a:r>
              <a:rPr lang="ko-KR" altLang="en-US" dirty="0" smtClean="0"/>
              <a:t>텍스트 스타일을 편집합니다</a:t>
            </a:r>
          </a:p>
        </p:txBody>
      </p:sp>
      <p:sp>
        <p:nvSpPr>
          <p:cNvPr id="12" name="직사각형 11"/>
          <p:cNvSpPr/>
          <p:nvPr userDrawn="1"/>
        </p:nvSpPr>
        <p:spPr>
          <a:xfrm>
            <a:off x="4032448" y="6350550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fld id="{46A5C3F9-5C7D-4EF5-8F53-66B38DB9C20D}" type="slidenum">
              <a:rPr lang="ko-KR" altLang="en-US" sz="1200" b="1" smtClean="0">
                <a:solidFill>
                  <a:srgbClr val="9ACA3C"/>
                </a:solidFill>
              </a:rPr>
              <a:pPr algn="r"/>
              <a:t>‹#›</a:t>
            </a:fld>
            <a:endParaRPr lang="ko-KR" altLang="en-US" sz="1200" b="1" dirty="0">
              <a:solidFill>
                <a:srgbClr val="9ACA3C"/>
              </a:solidFill>
            </a:endParaRPr>
          </a:p>
        </p:txBody>
      </p:sp>
      <p:cxnSp>
        <p:nvCxnSpPr>
          <p:cNvPr id="17" name="직선 연결선 16"/>
          <p:cNvCxnSpPr/>
          <p:nvPr userDrawn="1"/>
        </p:nvCxnSpPr>
        <p:spPr>
          <a:xfrm>
            <a:off x="755576" y="6309320"/>
            <a:ext cx="7776864" cy="0"/>
          </a:xfrm>
          <a:prstGeom prst="line">
            <a:avLst/>
          </a:prstGeom>
          <a:ln>
            <a:solidFill>
              <a:srgbClr val="9ACA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 userDrawn="1"/>
        </p:nvSpPr>
        <p:spPr>
          <a:xfrm>
            <a:off x="683568" y="6351131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000" b="1" dirty="0" smtClean="0">
                <a:solidFill>
                  <a:srgbClr val="9ACA3C"/>
                </a:solidFill>
              </a:rPr>
              <a:t>창의공학설계</a:t>
            </a:r>
            <a:endParaRPr lang="ko-KR" altLang="en-US" sz="1000" b="1" dirty="0">
              <a:solidFill>
                <a:srgbClr val="9ACA3C"/>
              </a:solidFill>
            </a:endParaRPr>
          </a:p>
        </p:txBody>
      </p:sp>
      <p:sp>
        <p:nvSpPr>
          <p:cNvPr id="26" name="직사각형 25"/>
          <p:cNvSpPr/>
          <p:nvPr userDrawn="1"/>
        </p:nvSpPr>
        <p:spPr>
          <a:xfrm>
            <a:off x="5580112" y="6365938"/>
            <a:ext cx="255577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800" b="1" dirty="0" smtClean="0">
                <a:solidFill>
                  <a:srgbClr val="9ACA3C"/>
                </a:solidFill>
              </a:rPr>
              <a:t>Chapter 01 </a:t>
            </a:r>
            <a:r>
              <a:rPr lang="ko-KR" altLang="en-US" sz="1000" dirty="0" smtClean="0">
                <a:solidFill>
                  <a:prstClr val="black"/>
                </a:solidFill>
              </a:rPr>
              <a:t>공학설계의 배경</a:t>
            </a:r>
            <a:endParaRPr lang="ko-KR" altLang="en-US" sz="1200" b="1" dirty="0">
              <a:solidFill>
                <a:srgbClr val="009FB4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392" y="165290"/>
            <a:ext cx="864096" cy="864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662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1132AC-1C99-485D-A9CD-14DBD1CE662C}" type="datetimeFigureOut">
              <a:rPr lang="ko-KR" altLang="en-US" smtClean="0"/>
              <a:pPr/>
              <a:t>2017-02-03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A5C3F9-5C7D-4EF5-8F53-66B38DB9C20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93720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0" r:id="rId3"/>
    <p:sldLayoutId id="2147483652" r:id="rId4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1132AC-1C99-485D-A9CD-14DBD1CE662C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2017-02-03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A5C3F9-5C7D-4EF5-8F53-66B38DB9C20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29399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A8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2123728" y="332656"/>
            <a:ext cx="5184576" cy="1584176"/>
            <a:chOff x="2051720" y="137853"/>
            <a:chExt cx="5184576" cy="1584176"/>
          </a:xfrm>
        </p:grpSpPr>
        <p:sp>
          <p:nvSpPr>
            <p:cNvPr id="8" name="TextBox 7"/>
            <p:cNvSpPr txBox="1"/>
            <p:nvPr/>
          </p:nvSpPr>
          <p:spPr>
            <a:xfrm>
              <a:off x="5652120" y="1414252"/>
              <a:ext cx="122413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b="1" dirty="0" smtClean="0">
                  <a:solidFill>
                    <a:prstClr val="black"/>
                  </a:solidFill>
                </a:rPr>
                <a:t>김대수 지음</a:t>
              </a:r>
              <a:endParaRPr lang="ko-KR" altLang="en-US" sz="1400" b="1" dirty="0">
                <a:solidFill>
                  <a:prstClr val="black"/>
                </a:solidFill>
              </a:endParaRPr>
            </a:p>
          </p:txBody>
        </p:sp>
        <p:grpSp>
          <p:nvGrpSpPr>
            <p:cNvPr id="4" name="그룹 3"/>
            <p:cNvGrpSpPr/>
            <p:nvPr/>
          </p:nvGrpSpPr>
          <p:grpSpPr>
            <a:xfrm>
              <a:off x="2051720" y="137853"/>
              <a:ext cx="5184576" cy="1302322"/>
              <a:chOff x="1288471" y="230889"/>
              <a:chExt cx="5184576" cy="1302322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1288471" y="517548"/>
                <a:ext cx="5184576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6000" b="1" spc="-500" dirty="0" smtClean="0">
                    <a:solidFill>
                      <a:prstClr val="black"/>
                    </a:solidFill>
                  </a:rPr>
                  <a:t>창의공학설계</a:t>
                </a:r>
                <a:endParaRPr lang="ko-KR" altLang="en-US" sz="6000" b="1" spc="-50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1288471" y="230889"/>
                <a:ext cx="381642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b="1" spc="-100" dirty="0">
                    <a:solidFill>
                      <a:srgbClr val="FF0000"/>
                    </a:solidFill>
                  </a:rPr>
                  <a:t>Creative Engineering Design</a:t>
                </a:r>
                <a:endParaRPr lang="ko-KR" altLang="en-US" b="1" spc="-100" dirty="0">
                  <a:solidFill>
                    <a:srgbClr val="FF0000"/>
                  </a:solidFill>
                </a:endParaRPr>
              </a:p>
            </p:txBody>
          </p:sp>
        </p:grpSp>
      </p:grpSp>
      <p:pic>
        <p:nvPicPr>
          <p:cNvPr id="10" name="그림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8384" y="5877272"/>
            <a:ext cx="546032" cy="47514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3768" y="1988840"/>
            <a:ext cx="4992043" cy="443711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7443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ko-KR" dirty="0"/>
              <a:t>2. </a:t>
            </a:r>
            <a:r>
              <a:rPr lang="ko-KR" altLang="en-US" dirty="0"/>
              <a:t>공학에서의 창의성 향상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altLang="ko-KR" dirty="0"/>
              <a:t>2.1 </a:t>
            </a:r>
            <a:r>
              <a:rPr lang="ko-KR" altLang="en-US" dirty="0" err="1"/>
              <a:t>스토리텔링을</a:t>
            </a:r>
            <a:r>
              <a:rPr lang="ko-KR" altLang="en-US" dirty="0"/>
              <a:t> 통한 공학적 소통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pPr marL="0" indent="0" fontAlgn="base">
              <a:buNone/>
            </a:pPr>
            <a:r>
              <a:rPr lang="ko-KR" altLang="en-US" dirty="0" err="1"/>
              <a:t>스토리텔링</a:t>
            </a:r>
            <a:r>
              <a:rPr lang="en-US" altLang="ko-KR" dirty="0"/>
              <a:t>(story telling)</a:t>
            </a:r>
            <a:r>
              <a:rPr lang="ko-KR" altLang="en-US" dirty="0"/>
              <a:t>이란</a:t>
            </a:r>
            <a:r>
              <a:rPr lang="en-US" altLang="ko-KR" dirty="0" smtClean="0"/>
              <a:t>?</a:t>
            </a:r>
          </a:p>
          <a:p>
            <a:pPr marL="0" indent="0" fontAlgn="base">
              <a:buNone/>
            </a:pPr>
            <a:endParaRPr lang="ko-KR" altLang="en-US" sz="800" dirty="0"/>
          </a:p>
          <a:p>
            <a:pPr fontAlgn="base"/>
            <a:r>
              <a:rPr lang="ko-KR" altLang="en-US" dirty="0" smtClean="0"/>
              <a:t>스토리의 </a:t>
            </a:r>
            <a:r>
              <a:rPr lang="ko-KR" altLang="en-US" dirty="0"/>
              <a:t>내용을 상대방이 이해하기 쉽게 전달하는 기법</a:t>
            </a:r>
          </a:p>
          <a:p>
            <a:pPr fontAlgn="base"/>
            <a:r>
              <a:rPr lang="ko-KR" altLang="en-US" dirty="0" smtClean="0"/>
              <a:t>커뮤니케이션과 </a:t>
            </a:r>
            <a:r>
              <a:rPr lang="ko-KR" altLang="en-US" dirty="0"/>
              <a:t>마케팅 분야에서 먼저 선풍을 일으킴</a:t>
            </a:r>
          </a:p>
          <a:p>
            <a:pPr fontAlgn="base"/>
            <a:r>
              <a:rPr lang="ko-KR" altLang="en-US" dirty="0" err="1" smtClean="0"/>
              <a:t>스토리텔링을</a:t>
            </a:r>
            <a:r>
              <a:rPr lang="ko-KR" altLang="en-US" dirty="0" smtClean="0"/>
              <a:t> </a:t>
            </a:r>
            <a:r>
              <a:rPr lang="ko-KR" altLang="en-US" dirty="0"/>
              <a:t>통해 공학적 프로젝트를 팀워크로 수행</a:t>
            </a:r>
          </a:p>
          <a:p>
            <a:pPr fontAlgn="base"/>
            <a:r>
              <a:rPr lang="ko-KR" altLang="en-US" dirty="0" smtClean="0"/>
              <a:t>어렵고 </a:t>
            </a:r>
            <a:r>
              <a:rPr lang="ko-KR" altLang="en-US" dirty="0"/>
              <a:t>복잡한 내용을 쉽게 풀어서 설명하여 학습 효과 높임</a:t>
            </a:r>
          </a:p>
          <a:p>
            <a:pPr fontAlgn="base"/>
            <a:r>
              <a:rPr lang="ko-KR" altLang="en-US" dirty="0" err="1" smtClean="0"/>
              <a:t>스토리텔링</a:t>
            </a:r>
            <a:r>
              <a:rPr lang="ko-KR" altLang="en-US" dirty="0" smtClean="0"/>
              <a:t> </a:t>
            </a:r>
            <a:r>
              <a:rPr lang="ko-KR" altLang="en-US" dirty="0"/>
              <a:t>기법은 창의성 계발에 유용하다는 점이 확인됨</a:t>
            </a:r>
          </a:p>
          <a:p>
            <a:endParaRPr lang="ko-KR" altLang="en-US" dirty="0"/>
          </a:p>
        </p:txBody>
      </p:sp>
      <p:pic>
        <p:nvPicPr>
          <p:cNvPr id="8194" name="Picture 2" descr="C:\Users\Administrator\Desktop\창의공학설계\창의공학설계_그림파일\2장\그림2-7(2-6)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4019004"/>
            <a:ext cx="3376612" cy="214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2229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ko-KR" dirty="0"/>
              <a:t>2.2 </a:t>
            </a:r>
            <a:r>
              <a:rPr lang="ko-KR" altLang="en-US" dirty="0"/>
              <a:t>공학에서의 창의성 향상 방법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altLang="ko-KR" dirty="0"/>
              <a:t>(1) </a:t>
            </a:r>
            <a:r>
              <a:rPr lang="ko-KR" altLang="en-US" dirty="0"/>
              <a:t>공학에서의 창의성 향상 방법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pPr fontAlgn="base"/>
            <a:r>
              <a:rPr lang="ko-KR" altLang="en-US" dirty="0" smtClean="0"/>
              <a:t>기본 </a:t>
            </a:r>
            <a:r>
              <a:rPr lang="ko-KR" altLang="en-US" dirty="0"/>
              <a:t>개념을 이해한 후 알고 있는 지식을 서로 연관시켜 구조화</a:t>
            </a:r>
          </a:p>
          <a:p>
            <a:pPr fontAlgn="base"/>
            <a:r>
              <a:rPr lang="ko-KR" altLang="en-US" dirty="0" err="1" smtClean="0"/>
              <a:t>역발상의</a:t>
            </a:r>
            <a:r>
              <a:rPr lang="ko-KR" altLang="en-US" dirty="0" smtClean="0"/>
              <a:t> </a:t>
            </a:r>
            <a:r>
              <a:rPr lang="ko-KR" altLang="en-US" dirty="0"/>
              <a:t>접근이나 엉뚱하게 여겨지는 방법을 문제 풀이에 적용</a:t>
            </a:r>
          </a:p>
          <a:p>
            <a:pPr fontAlgn="base"/>
            <a:r>
              <a:rPr lang="ko-KR" altLang="en-US" dirty="0" smtClean="0"/>
              <a:t>다이어그램이나 </a:t>
            </a:r>
            <a:r>
              <a:rPr lang="ko-KR" altLang="en-US" dirty="0"/>
              <a:t>시스템적 사고 방법을 통해 통합적인 방법 적용</a:t>
            </a:r>
          </a:p>
          <a:p>
            <a:pPr fontAlgn="base"/>
            <a:r>
              <a:rPr lang="ko-KR" altLang="en-US" dirty="0" smtClean="0"/>
              <a:t>실제로 </a:t>
            </a:r>
            <a:r>
              <a:rPr lang="ko-KR" altLang="en-US" dirty="0"/>
              <a:t>일어나기 어려운 상황을 가정하고 열린 사고를 함</a:t>
            </a:r>
          </a:p>
          <a:p>
            <a:endParaRPr lang="ko-KR" altLang="en-US" dirty="0"/>
          </a:p>
        </p:txBody>
      </p:sp>
      <p:pic>
        <p:nvPicPr>
          <p:cNvPr id="9218" name="Picture 2" descr="C:\Users\Administrator\Desktop\창의공학설계\창의공학설계_그림파일\2장\그림2-8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3318892"/>
            <a:ext cx="4705350" cy="2243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2229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ko-KR" dirty="0"/>
              <a:t>(2) </a:t>
            </a:r>
            <a:r>
              <a:rPr lang="ko-KR" altLang="en-US" dirty="0"/>
              <a:t>창의적인 사람들의 주요 특성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4"/>
          </p:nvPr>
        </p:nvSpPr>
        <p:spPr>
          <a:xfrm>
            <a:off x="755576" y="1268760"/>
            <a:ext cx="7776864" cy="3600400"/>
          </a:xfrm>
        </p:spPr>
        <p:txBody>
          <a:bodyPr/>
          <a:lstStyle/>
          <a:p>
            <a:pPr fontAlgn="base"/>
            <a:r>
              <a:rPr lang="ko-KR" altLang="en-US" dirty="0" smtClean="0"/>
              <a:t>낯선 </a:t>
            </a:r>
            <a:r>
              <a:rPr lang="ko-KR" altLang="en-US" dirty="0"/>
              <a:t>것에 대한 호기심</a:t>
            </a:r>
          </a:p>
          <a:p>
            <a:pPr fontAlgn="base"/>
            <a:r>
              <a:rPr lang="ko-KR" altLang="en-US" dirty="0" smtClean="0"/>
              <a:t>세세한 </a:t>
            </a:r>
            <a:r>
              <a:rPr lang="ko-KR" altLang="en-US" dirty="0"/>
              <a:t>것도 관찰할 수 있고 전체를 볼 수도 있는 능력</a:t>
            </a:r>
          </a:p>
          <a:p>
            <a:pPr fontAlgn="base"/>
            <a:r>
              <a:rPr lang="ko-KR" altLang="en-US" dirty="0" smtClean="0"/>
              <a:t>부분적인 </a:t>
            </a:r>
            <a:r>
              <a:rPr lang="ko-KR" altLang="en-US" dirty="0"/>
              <a:t>해결책을 서로 잘 연결해가는 능력</a:t>
            </a:r>
          </a:p>
          <a:p>
            <a:pPr fontAlgn="base"/>
            <a:r>
              <a:rPr lang="ko-KR" altLang="en-US" dirty="0" smtClean="0"/>
              <a:t>문제가 </a:t>
            </a:r>
            <a:r>
              <a:rPr lang="ko-KR" altLang="en-US" dirty="0"/>
              <a:t>풀릴 때까지 집중하고 초점을 맞추는 능력</a:t>
            </a:r>
          </a:p>
          <a:p>
            <a:endParaRPr lang="ko-KR" altLang="en-US" dirty="0"/>
          </a:p>
        </p:txBody>
      </p:sp>
      <p:pic>
        <p:nvPicPr>
          <p:cNvPr id="10242" name="Picture 2" descr="C:\Users\Administrator\Desktop\창의공학설계\창의공학설계_그림파일\2장\그림2-9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7290" y="3357562"/>
            <a:ext cx="5162636" cy="2160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2229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ko-KR" dirty="0"/>
              <a:t>2.3 </a:t>
            </a:r>
            <a:r>
              <a:rPr lang="ko-KR" altLang="en-US" dirty="0"/>
              <a:t>창의적 인간과 창의적 사례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altLang="ko-KR" dirty="0"/>
              <a:t>(1) </a:t>
            </a:r>
            <a:r>
              <a:rPr lang="ko-KR" altLang="en-US" dirty="0"/>
              <a:t>레오나르도 다빈치</a:t>
            </a:r>
            <a:r>
              <a:rPr lang="en-US" altLang="ko-KR" dirty="0"/>
              <a:t>(Leonardo da Vinci, 1452~1519)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pPr fontAlgn="base"/>
            <a:r>
              <a:rPr lang="ko-KR" altLang="en-US" dirty="0" smtClean="0"/>
              <a:t>화가</a:t>
            </a:r>
            <a:r>
              <a:rPr lang="en-US" altLang="ko-KR" dirty="0"/>
              <a:t>, </a:t>
            </a:r>
            <a:r>
              <a:rPr lang="ko-KR" altLang="en-US" dirty="0"/>
              <a:t>조각가</a:t>
            </a:r>
            <a:r>
              <a:rPr lang="en-US" altLang="ko-KR" dirty="0"/>
              <a:t>, </a:t>
            </a:r>
            <a:r>
              <a:rPr lang="ko-KR" altLang="en-US" dirty="0"/>
              <a:t>발명가</a:t>
            </a:r>
            <a:r>
              <a:rPr lang="en-US" altLang="ko-KR" dirty="0"/>
              <a:t>, </a:t>
            </a:r>
            <a:r>
              <a:rPr lang="ko-KR" altLang="en-US" dirty="0"/>
              <a:t>건축가</a:t>
            </a:r>
            <a:r>
              <a:rPr lang="en-US" altLang="ko-KR" dirty="0"/>
              <a:t>, </a:t>
            </a:r>
            <a:r>
              <a:rPr lang="ko-KR" altLang="en-US" dirty="0"/>
              <a:t>해부학자</a:t>
            </a:r>
            <a:r>
              <a:rPr lang="en-US" altLang="ko-KR" dirty="0"/>
              <a:t>, </a:t>
            </a:r>
            <a:r>
              <a:rPr lang="ko-KR" altLang="en-US" dirty="0"/>
              <a:t>천문학자 등</a:t>
            </a:r>
          </a:p>
          <a:p>
            <a:pPr fontAlgn="base"/>
            <a:r>
              <a:rPr lang="ko-KR" altLang="en-US" dirty="0" smtClean="0"/>
              <a:t>자연과 </a:t>
            </a:r>
            <a:r>
              <a:rPr lang="ko-KR" altLang="en-US" dirty="0"/>
              <a:t>생명에 대한 무한한 호기심을 가짐</a:t>
            </a:r>
          </a:p>
          <a:p>
            <a:pPr fontAlgn="base"/>
            <a:r>
              <a:rPr lang="en-US" altLang="ko-KR" dirty="0" smtClean="0"/>
              <a:t>‘</a:t>
            </a:r>
            <a:r>
              <a:rPr lang="ko-KR" altLang="en-US" dirty="0"/>
              <a:t>인류 최고의 창의적 천재’</a:t>
            </a:r>
          </a:p>
          <a:p>
            <a:endParaRPr lang="ko-KR" altLang="en-US" dirty="0"/>
          </a:p>
        </p:txBody>
      </p:sp>
      <p:pic>
        <p:nvPicPr>
          <p:cNvPr id="11266" name="Picture 2" descr="C:\Users\Administrator\Desktop\창의공학설계\창의공학설계_그림파일\2장\그림2-1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2267" y="2852936"/>
            <a:ext cx="3823394" cy="1711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7" name="Picture 3" descr="C:\Users\Administrator\Desktop\창의공학설계\창의공학설계_그림파일\2장\그림2-1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4509120"/>
            <a:ext cx="3874495" cy="1730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1362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ko-KR" altLang="en-US" dirty="0"/>
              <a:t>창의적 인간과 창의적 사례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altLang="ko-KR" dirty="0"/>
              <a:t>(2) </a:t>
            </a:r>
            <a:r>
              <a:rPr lang="ko-KR" altLang="en-US" dirty="0"/>
              <a:t>가우스</a:t>
            </a:r>
            <a:r>
              <a:rPr lang="en-US" altLang="ko-KR" dirty="0"/>
              <a:t>(Friedrich Gauss, 1777~1855)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pPr fontAlgn="base"/>
            <a:r>
              <a:rPr lang="en-US" altLang="ko-KR" dirty="0" smtClean="0"/>
              <a:t>3</a:t>
            </a:r>
            <a:r>
              <a:rPr lang="ko-KR" altLang="en-US" dirty="0"/>
              <a:t>대 수학자</a:t>
            </a:r>
            <a:r>
              <a:rPr lang="en-US" altLang="ko-KR" dirty="0"/>
              <a:t>(</a:t>
            </a:r>
            <a:r>
              <a:rPr lang="ko-KR" altLang="en-US" dirty="0"/>
              <a:t>아르키메데스</a:t>
            </a:r>
            <a:r>
              <a:rPr lang="en-US" altLang="ko-KR" dirty="0"/>
              <a:t>, </a:t>
            </a:r>
            <a:r>
              <a:rPr lang="ko-KR" altLang="en-US" dirty="0"/>
              <a:t>뉴턴</a:t>
            </a:r>
            <a:r>
              <a:rPr lang="en-US" altLang="ko-KR" dirty="0"/>
              <a:t>, </a:t>
            </a:r>
            <a:r>
              <a:rPr lang="ko-KR" altLang="en-US" dirty="0"/>
              <a:t>가우스</a:t>
            </a:r>
            <a:r>
              <a:rPr lang="en-US" altLang="ko-KR" dirty="0"/>
              <a:t>)</a:t>
            </a:r>
            <a:endParaRPr lang="ko-KR" altLang="en-US" dirty="0"/>
          </a:p>
          <a:p>
            <a:pPr fontAlgn="base"/>
            <a:r>
              <a:rPr lang="en-US" altLang="ko-KR" dirty="0" smtClean="0"/>
              <a:t>‘</a:t>
            </a:r>
            <a:r>
              <a:rPr lang="ko-KR" altLang="en-US" dirty="0"/>
              <a:t>수학의 왕’이라 불림</a:t>
            </a:r>
            <a:r>
              <a:rPr lang="en-US" altLang="ko-KR" dirty="0"/>
              <a:t>, </a:t>
            </a:r>
            <a:r>
              <a:rPr lang="ko-KR" altLang="en-US" dirty="0"/>
              <a:t>선형대수학의 가우스 소거법</a:t>
            </a:r>
          </a:p>
          <a:p>
            <a:pPr fontAlgn="base"/>
            <a:r>
              <a:rPr lang="en-US" altLang="ko-KR" dirty="0" smtClean="0"/>
              <a:t>“</a:t>
            </a:r>
            <a:r>
              <a:rPr lang="ko-KR" altLang="en-US" dirty="0"/>
              <a:t>수학은 과학의 여왕이고 </a:t>
            </a:r>
            <a:r>
              <a:rPr lang="ko-KR" altLang="en-US" dirty="0" err="1"/>
              <a:t>정수론은</a:t>
            </a:r>
            <a:r>
              <a:rPr lang="ko-KR" altLang="en-US" dirty="0"/>
              <a:t> 수학의 여왕이다”</a:t>
            </a:r>
          </a:p>
          <a:p>
            <a:pPr fontAlgn="base"/>
            <a:r>
              <a:rPr lang="en-US" altLang="ko-KR" dirty="0" smtClean="0"/>
              <a:t>1</a:t>
            </a:r>
            <a:r>
              <a:rPr lang="ko-KR" altLang="en-US" dirty="0"/>
              <a:t>부터 </a:t>
            </a:r>
            <a:r>
              <a:rPr lang="en-US" altLang="ko-KR" dirty="0"/>
              <a:t>100</a:t>
            </a:r>
            <a:r>
              <a:rPr lang="ko-KR" altLang="en-US" dirty="0"/>
              <a:t>까지의 합을 창의적인 방법으로 즉석에서 암산</a:t>
            </a:r>
          </a:p>
          <a:p>
            <a:endParaRPr lang="ko-KR" altLang="en-US" dirty="0"/>
          </a:p>
        </p:txBody>
      </p:sp>
      <p:pic>
        <p:nvPicPr>
          <p:cNvPr id="12290" name="Picture 2" descr="C:\Users\Administrator\Desktop\창의공학설계\창의공학설계_그림파일\2장\그림2-1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3300837"/>
            <a:ext cx="3569568" cy="2648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1220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ko-KR" dirty="0"/>
              <a:t>3. </a:t>
            </a:r>
            <a:r>
              <a:rPr lang="ko-KR" altLang="en-US" dirty="0"/>
              <a:t>프레젠테이션과 공학설계 프로젝트의 수행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altLang="ko-KR" dirty="0"/>
              <a:t>3.1 </a:t>
            </a:r>
            <a:r>
              <a:rPr lang="ko-KR" altLang="en-US" dirty="0"/>
              <a:t>프레젠테이션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pPr fontAlgn="base">
              <a:buAutoNum type="arabicParenBoth"/>
            </a:pPr>
            <a:r>
              <a:rPr lang="ko-KR" altLang="en-US" dirty="0" smtClean="0"/>
              <a:t>프레젠테이션의 </a:t>
            </a:r>
            <a:r>
              <a:rPr lang="ko-KR" altLang="en-US" dirty="0"/>
              <a:t>정의와 </a:t>
            </a:r>
            <a:r>
              <a:rPr lang="ko-KR" altLang="en-US" dirty="0" smtClean="0"/>
              <a:t>목적</a:t>
            </a:r>
            <a:endParaRPr lang="en-US" altLang="ko-KR" dirty="0" smtClean="0"/>
          </a:p>
          <a:p>
            <a:pPr marL="0" indent="0" fontAlgn="base">
              <a:buNone/>
            </a:pPr>
            <a:endParaRPr lang="ko-KR" altLang="en-US" sz="800" dirty="0"/>
          </a:p>
          <a:p>
            <a:pPr fontAlgn="base"/>
            <a:r>
              <a:rPr lang="ko-KR" altLang="en-US" dirty="0" smtClean="0"/>
              <a:t>의견이나 </a:t>
            </a:r>
            <a:r>
              <a:rPr lang="ko-KR" altLang="en-US" dirty="0"/>
              <a:t>정보를 전달하여 타인의 이해와 설득을 구하는 활동</a:t>
            </a:r>
          </a:p>
          <a:p>
            <a:pPr fontAlgn="base"/>
            <a:r>
              <a:rPr lang="ko-KR" altLang="en-US" dirty="0" smtClean="0"/>
              <a:t>대외적 </a:t>
            </a:r>
            <a:r>
              <a:rPr lang="ko-KR" altLang="en-US" dirty="0"/>
              <a:t>목적</a:t>
            </a:r>
            <a:r>
              <a:rPr lang="en-US" altLang="ko-KR" dirty="0"/>
              <a:t>: </a:t>
            </a:r>
            <a:r>
              <a:rPr lang="ko-KR" altLang="en-US" dirty="0"/>
              <a:t>프로젝트의 수주</a:t>
            </a:r>
            <a:r>
              <a:rPr lang="en-US" altLang="ko-KR" dirty="0"/>
              <a:t>, </a:t>
            </a:r>
            <a:r>
              <a:rPr lang="ko-KR" altLang="en-US" dirty="0"/>
              <a:t>기업 홍보</a:t>
            </a:r>
            <a:r>
              <a:rPr lang="en-US" altLang="ko-KR" dirty="0"/>
              <a:t>, </a:t>
            </a:r>
            <a:r>
              <a:rPr lang="ko-KR" altLang="en-US" dirty="0"/>
              <a:t>제품 판매 등</a:t>
            </a:r>
          </a:p>
          <a:p>
            <a:pPr fontAlgn="base"/>
            <a:r>
              <a:rPr lang="ko-KR" altLang="en-US" dirty="0" smtClean="0"/>
              <a:t>대내적 </a:t>
            </a:r>
            <a:r>
              <a:rPr lang="ko-KR" altLang="en-US" dirty="0"/>
              <a:t>목적</a:t>
            </a:r>
            <a:r>
              <a:rPr lang="en-US" altLang="ko-KR" dirty="0"/>
              <a:t>: </a:t>
            </a:r>
            <a:r>
              <a:rPr lang="ko-KR" altLang="en-US" dirty="0"/>
              <a:t>학교 또는 기업의 보고서</a:t>
            </a:r>
            <a:r>
              <a:rPr lang="en-US" altLang="ko-KR" dirty="0"/>
              <a:t>, </a:t>
            </a:r>
            <a:r>
              <a:rPr lang="ko-KR" altLang="en-US" dirty="0"/>
              <a:t>프로젝트 발표</a:t>
            </a:r>
          </a:p>
          <a:p>
            <a:endParaRPr lang="ko-KR" altLang="en-US" dirty="0"/>
          </a:p>
        </p:txBody>
      </p:sp>
      <p:pic>
        <p:nvPicPr>
          <p:cNvPr id="13314" name="Picture 2" descr="C:\Users\Administrator\Desktop\창의공학설계\창의공학설계_그림파일\2장\그림2-13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3407552"/>
            <a:ext cx="4016275" cy="2397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1220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ko-KR" dirty="0"/>
              <a:t>(2) </a:t>
            </a:r>
            <a:r>
              <a:rPr lang="ko-KR" altLang="en-US" dirty="0"/>
              <a:t>프레젠테이션의 작성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ko-KR" altLang="en-US" dirty="0"/>
              <a:t>좋은 프레젠테이션 작성을 위한 </a:t>
            </a:r>
            <a:r>
              <a:rPr lang="ko-KR" altLang="en-US" dirty="0" err="1"/>
              <a:t>키포인트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pPr fontAlgn="base"/>
            <a:r>
              <a:rPr lang="ko-KR" altLang="en-US" dirty="0" smtClean="0"/>
              <a:t>자세한 </a:t>
            </a:r>
            <a:r>
              <a:rPr lang="ko-KR" altLang="en-US" dirty="0"/>
              <a:t>내용보다는 요점 위주로 간단히 넣기</a:t>
            </a:r>
          </a:p>
          <a:p>
            <a:pPr fontAlgn="base"/>
            <a:r>
              <a:rPr lang="ko-KR" altLang="en-US" dirty="0" smtClean="0"/>
              <a:t>숫자나 </a:t>
            </a:r>
            <a:r>
              <a:rPr lang="ko-KR" altLang="en-US" dirty="0"/>
              <a:t>통계자료를 적극적으로 활용하고 그래픽을 활용</a:t>
            </a:r>
          </a:p>
          <a:p>
            <a:pPr fontAlgn="base"/>
            <a:r>
              <a:rPr lang="ko-KR" altLang="en-US" dirty="0" smtClean="0"/>
              <a:t>그림이나 </a:t>
            </a:r>
            <a:r>
              <a:rPr lang="ko-KR" altLang="en-US" dirty="0"/>
              <a:t>도표의 활용이 매우 중요</a:t>
            </a:r>
          </a:p>
          <a:p>
            <a:pPr fontAlgn="base"/>
            <a:r>
              <a:rPr lang="ko-KR" altLang="en-US" dirty="0" smtClean="0"/>
              <a:t>너무 두드러지지 않은 글꼴</a:t>
            </a:r>
            <a:r>
              <a:rPr lang="en-US" altLang="ko-KR" dirty="0" smtClean="0"/>
              <a:t>, </a:t>
            </a:r>
            <a:r>
              <a:rPr lang="ko-KR" altLang="en-US" dirty="0" smtClean="0"/>
              <a:t>컬러 등을 사용</a:t>
            </a:r>
          </a:p>
          <a:p>
            <a:pPr fontAlgn="base"/>
            <a:r>
              <a:rPr lang="ko-KR" altLang="en-US" dirty="0" smtClean="0"/>
              <a:t>멀티미디어 </a:t>
            </a:r>
            <a:r>
              <a:rPr lang="ko-KR" altLang="en-US" dirty="0"/>
              <a:t>자료를 적극적으로 활용</a:t>
            </a:r>
          </a:p>
          <a:p>
            <a:endParaRPr lang="ko-KR" altLang="en-US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3789040"/>
            <a:ext cx="2514580" cy="20223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81220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ko-KR" dirty="0"/>
              <a:t>(3) </a:t>
            </a:r>
            <a:r>
              <a:rPr lang="ko-KR" altLang="en-US" dirty="0"/>
              <a:t>프레젠테이션의 단계와 요소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ko-KR" altLang="en-US" dirty="0"/>
              <a:t>프레젠테이션의 </a:t>
            </a:r>
            <a:r>
              <a:rPr lang="en-US" altLang="ko-KR" dirty="0"/>
              <a:t>5</a:t>
            </a:r>
            <a:r>
              <a:rPr lang="ko-KR" altLang="en-US" dirty="0"/>
              <a:t>단계 과정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pPr marL="0" indent="0" fontAlgn="base">
              <a:buNone/>
            </a:pPr>
            <a:r>
              <a:rPr lang="en-US" altLang="ko-KR" dirty="0"/>
              <a:t>1. </a:t>
            </a:r>
            <a:r>
              <a:rPr lang="ko-KR" altLang="en-US" dirty="0"/>
              <a:t>준비 단계 </a:t>
            </a:r>
            <a:r>
              <a:rPr lang="en-US" altLang="ko-KR" dirty="0"/>
              <a:t>: </a:t>
            </a:r>
            <a:r>
              <a:rPr lang="ko-KR" altLang="en-US" dirty="0"/>
              <a:t>목적과 목표 설정 후 자료와 정보 수집</a:t>
            </a:r>
          </a:p>
          <a:p>
            <a:pPr marL="0" indent="0" fontAlgn="base">
              <a:buNone/>
            </a:pPr>
            <a:r>
              <a:rPr lang="en-US" altLang="ko-KR" dirty="0"/>
              <a:t>2. </a:t>
            </a:r>
            <a:r>
              <a:rPr lang="ko-KR" altLang="en-US" dirty="0"/>
              <a:t>기획 단계 </a:t>
            </a:r>
            <a:r>
              <a:rPr lang="en-US" altLang="ko-KR" dirty="0"/>
              <a:t>: </a:t>
            </a:r>
            <a:r>
              <a:rPr lang="ko-KR" altLang="en-US" dirty="0"/>
              <a:t>줄거리 구성 및 서론</a:t>
            </a:r>
            <a:r>
              <a:rPr lang="en-US" altLang="ko-KR" dirty="0"/>
              <a:t>, </a:t>
            </a:r>
            <a:r>
              <a:rPr lang="ko-KR" altLang="en-US" dirty="0"/>
              <a:t>본론</a:t>
            </a:r>
            <a:r>
              <a:rPr lang="en-US" altLang="ko-KR" dirty="0"/>
              <a:t>, </a:t>
            </a:r>
            <a:r>
              <a:rPr lang="ko-KR" altLang="en-US" dirty="0"/>
              <a:t>결론 부분 기획</a:t>
            </a:r>
          </a:p>
          <a:p>
            <a:pPr marL="0" indent="0" fontAlgn="base">
              <a:buNone/>
            </a:pPr>
            <a:r>
              <a:rPr lang="en-US" altLang="ko-KR" dirty="0"/>
              <a:t>3. </a:t>
            </a:r>
            <a:r>
              <a:rPr lang="ko-KR" altLang="en-US" dirty="0"/>
              <a:t>시각화 단계 </a:t>
            </a:r>
            <a:r>
              <a:rPr lang="en-US" altLang="ko-KR" dirty="0"/>
              <a:t>: </a:t>
            </a:r>
            <a:r>
              <a:rPr lang="ko-KR" altLang="en-US" dirty="0"/>
              <a:t>눈에 잘 띌 수 있도록 시각화 자료 작성</a:t>
            </a:r>
          </a:p>
          <a:p>
            <a:pPr marL="0" indent="0" fontAlgn="base">
              <a:buNone/>
            </a:pPr>
            <a:r>
              <a:rPr lang="en-US" altLang="ko-KR" dirty="0"/>
              <a:t>4. </a:t>
            </a:r>
            <a:r>
              <a:rPr lang="ko-KR" altLang="en-US" dirty="0"/>
              <a:t>점검 단계 </a:t>
            </a:r>
            <a:r>
              <a:rPr lang="en-US" altLang="ko-KR" dirty="0"/>
              <a:t>: </a:t>
            </a:r>
            <a:r>
              <a:rPr lang="ko-KR" altLang="en-US" dirty="0"/>
              <a:t>사전 점검하는 리허설 시행</a:t>
            </a:r>
          </a:p>
          <a:p>
            <a:pPr marL="0" indent="0" fontAlgn="base">
              <a:buNone/>
            </a:pPr>
            <a:r>
              <a:rPr lang="en-US" altLang="ko-KR" dirty="0"/>
              <a:t>5. </a:t>
            </a:r>
            <a:r>
              <a:rPr lang="ko-KR" altLang="en-US" dirty="0"/>
              <a:t>실행 단계 </a:t>
            </a:r>
            <a:r>
              <a:rPr lang="en-US" altLang="ko-KR" dirty="0"/>
              <a:t>: </a:t>
            </a:r>
            <a:r>
              <a:rPr lang="ko-KR" altLang="en-US" dirty="0"/>
              <a:t>좋은 화법과 적절한 제스처 사용하여 발표</a:t>
            </a:r>
          </a:p>
          <a:p>
            <a:endParaRPr lang="ko-KR" altLang="en-US" dirty="0"/>
          </a:p>
        </p:txBody>
      </p:sp>
      <p:pic>
        <p:nvPicPr>
          <p:cNvPr id="15362" name="Picture 2" descr="C:\Users\Administrator\Desktop\창의공학설계\창의공학설계_그림파일\2장\그림2-14(2-13)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673"/>
          <a:stretch/>
        </p:blipFill>
        <p:spPr bwMode="auto">
          <a:xfrm>
            <a:off x="611560" y="3753421"/>
            <a:ext cx="6447059" cy="856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3182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ko-KR" altLang="en-US" dirty="0"/>
              <a:t>프레젠테이션의 단계와 요소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ko-KR" altLang="en-US" dirty="0"/>
              <a:t>프레젠테이션에서의 점검 사항과 유의사항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pPr fontAlgn="base"/>
            <a:r>
              <a:rPr lang="ko-KR" altLang="en-US" dirty="0" smtClean="0"/>
              <a:t>자신감을 </a:t>
            </a:r>
            <a:r>
              <a:rPr lang="ko-KR" altLang="en-US" dirty="0"/>
              <a:t>가지고 눈을 마주치며 적절한 제스처를 사용한다</a:t>
            </a:r>
            <a:r>
              <a:rPr lang="en-US" altLang="ko-KR" dirty="0"/>
              <a:t>.</a:t>
            </a:r>
            <a:endParaRPr lang="ko-KR" altLang="en-US" dirty="0"/>
          </a:p>
          <a:p>
            <a:pPr fontAlgn="base"/>
            <a:r>
              <a:rPr lang="ko-KR" altLang="en-US" dirty="0" smtClean="0"/>
              <a:t>심호흡을 </a:t>
            </a:r>
            <a:r>
              <a:rPr lang="ko-KR" altLang="en-US" dirty="0"/>
              <a:t>깊게 하며 긴장하지 말고 당당하게 발표한다</a:t>
            </a:r>
            <a:r>
              <a:rPr lang="en-US" altLang="ko-KR" dirty="0"/>
              <a:t>.</a:t>
            </a:r>
            <a:endParaRPr lang="ko-KR" altLang="en-US" dirty="0"/>
          </a:p>
          <a:p>
            <a:pPr fontAlgn="base"/>
            <a:r>
              <a:rPr lang="ko-KR" altLang="en-US" dirty="0" smtClean="0"/>
              <a:t>명확하고 </a:t>
            </a:r>
            <a:r>
              <a:rPr lang="ko-KR" altLang="en-US" dirty="0"/>
              <a:t>확신 있는 메시지 전달로 청중의 이해도 높이기</a:t>
            </a:r>
          </a:p>
          <a:p>
            <a:pPr fontAlgn="base"/>
            <a:r>
              <a:rPr lang="ko-KR" altLang="en-US" dirty="0" smtClean="0"/>
              <a:t>서론 </a:t>
            </a:r>
            <a:r>
              <a:rPr lang="en-US" altLang="ko-KR" dirty="0"/>
              <a:t>5</a:t>
            </a:r>
            <a:r>
              <a:rPr lang="ko-KR" altLang="en-US" dirty="0"/>
              <a:t>분</a:t>
            </a:r>
            <a:r>
              <a:rPr lang="en-US" altLang="ko-KR" dirty="0"/>
              <a:t>, </a:t>
            </a:r>
            <a:r>
              <a:rPr lang="ko-KR" altLang="en-US" dirty="0"/>
              <a:t>본론 </a:t>
            </a:r>
            <a:r>
              <a:rPr lang="en-US" altLang="ko-KR" dirty="0"/>
              <a:t>15</a:t>
            </a:r>
            <a:r>
              <a:rPr lang="ko-KR" altLang="en-US" dirty="0"/>
              <a:t>분</a:t>
            </a:r>
            <a:r>
              <a:rPr lang="en-US" altLang="ko-KR" dirty="0"/>
              <a:t>, </a:t>
            </a:r>
            <a:r>
              <a:rPr lang="ko-KR" altLang="en-US" dirty="0"/>
              <a:t>결론 </a:t>
            </a:r>
            <a:r>
              <a:rPr lang="en-US" altLang="ko-KR" dirty="0"/>
              <a:t>5</a:t>
            </a:r>
            <a:r>
              <a:rPr lang="ko-KR" altLang="en-US" dirty="0"/>
              <a:t>분</a:t>
            </a:r>
            <a:r>
              <a:rPr lang="en-US" altLang="ko-KR" dirty="0"/>
              <a:t>, </a:t>
            </a:r>
            <a:r>
              <a:rPr lang="ko-KR" altLang="en-US" dirty="0"/>
              <a:t>질의</a:t>
            </a:r>
            <a:r>
              <a:rPr lang="en-US" altLang="ko-KR" dirty="0"/>
              <a:t>·</a:t>
            </a:r>
            <a:r>
              <a:rPr lang="ko-KR" altLang="en-US" dirty="0"/>
              <a:t>응답 </a:t>
            </a:r>
            <a:r>
              <a:rPr lang="en-US" altLang="ko-KR" dirty="0"/>
              <a:t>5</a:t>
            </a:r>
            <a:r>
              <a:rPr lang="ko-KR" altLang="en-US" dirty="0"/>
              <a:t>분으로 배분한다</a:t>
            </a:r>
            <a:r>
              <a:rPr lang="en-US" altLang="ko-KR" dirty="0"/>
              <a:t>.</a:t>
            </a:r>
            <a:endParaRPr lang="ko-KR" altLang="en-US" dirty="0"/>
          </a:p>
          <a:p>
            <a:pPr fontAlgn="base"/>
            <a:r>
              <a:rPr lang="ko-KR" altLang="en-US" dirty="0" smtClean="0"/>
              <a:t>발표내용을 </a:t>
            </a:r>
            <a:r>
              <a:rPr lang="ko-KR" altLang="en-US" dirty="0"/>
              <a:t>그대로 읽지 않는다</a:t>
            </a:r>
            <a:r>
              <a:rPr lang="en-US" altLang="ko-KR" dirty="0"/>
              <a:t>.</a:t>
            </a:r>
            <a:endParaRPr lang="ko-KR" altLang="en-US" dirty="0"/>
          </a:p>
          <a:p>
            <a:pPr fontAlgn="base"/>
            <a:r>
              <a:rPr lang="ko-KR" altLang="en-US" dirty="0" smtClean="0"/>
              <a:t>한 </a:t>
            </a:r>
            <a:r>
              <a:rPr lang="ko-KR" altLang="en-US" dirty="0"/>
              <a:t>슬라이드 당 </a:t>
            </a:r>
            <a:r>
              <a:rPr lang="en-US" altLang="ko-KR" dirty="0"/>
              <a:t>30</a:t>
            </a:r>
            <a:r>
              <a:rPr lang="ko-KR" altLang="en-US" dirty="0"/>
              <a:t>초 정도의 적절한 속도와 시간 배분하기</a:t>
            </a:r>
          </a:p>
          <a:p>
            <a:pPr fontAlgn="base"/>
            <a:r>
              <a:rPr lang="ko-KR" altLang="en-US" dirty="0" smtClean="0"/>
              <a:t>예상 </a:t>
            </a:r>
            <a:r>
              <a:rPr lang="ko-KR" altLang="en-US" dirty="0"/>
              <a:t>질문에 대비하고</a:t>
            </a:r>
            <a:r>
              <a:rPr lang="en-US" altLang="ko-KR" dirty="0"/>
              <a:t>, </a:t>
            </a:r>
            <a:r>
              <a:rPr lang="ko-KR" altLang="en-US" dirty="0"/>
              <a:t>모르는 것은 나중에 답할 것을 약속한다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53182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ko-KR" dirty="0" smtClean="0"/>
              <a:t>3.2 </a:t>
            </a:r>
            <a:r>
              <a:rPr lang="ko-KR" altLang="en-US" dirty="0" smtClean="0"/>
              <a:t>파워포인트를 이용한 프레젠테이션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altLang="ko-KR" dirty="0"/>
              <a:t>(1) </a:t>
            </a:r>
            <a:r>
              <a:rPr lang="ko-KR" altLang="en-US" dirty="0"/>
              <a:t>파워포인트란 </a:t>
            </a:r>
            <a:r>
              <a:rPr lang="ko-KR" altLang="en-US" dirty="0" smtClean="0"/>
              <a:t>무엇인가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pPr marL="0" indent="0" fontAlgn="base">
              <a:buNone/>
            </a:pPr>
            <a:r>
              <a:rPr lang="ko-KR" altLang="en-US" dirty="0"/>
              <a:t>파워포인트</a:t>
            </a:r>
            <a:r>
              <a:rPr lang="en-US" altLang="ko-KR" dirty="0"/>
              <a:t>(PowerPoint : PPT)</a:t>
            </a:r>
            <a:r>
              <a:rPr lang="ko-KR" altLang="en-US" dirty="0"/>
              <a:t>의 디자인과 </a:t>
            </a:r>
            <a:r>
              <a:rPr lang="ko-KR" altLang="en-US" dirty="0" smtClean="0"/>
              <a:t>기능</a:t>
            </a:r>
            <a:endParaRPr lang="en-US" altLang="ko-KR" dirty="0" smtClean="0"/>
          </a:p>
          <a:p>
            <a:pPr marL="0" indent="0" fontAlgn="base">
              <a:buNone/>
            </a:pPr>
            <a:endParaRPr lang="ko-KR" altLang="en-US" sz="800" dirty="0"/>
          </a:p>
          <a:p>
            <a:pPr fontAlgn="base"/>
            <a:r>
              <a:rPr lang="ko-KR" altLang="en-US" dirty="0" smtClean="0"/>
              <a:t>프레젠테이션 </a:t>
            </a:r>
            <a:r>
              <a:rPr lang="ko-KR" altLang="en-US" dirty="0"/>
              <a:t>시각적 보조 자료로 사용하는 소프트웨어</a:t>
            </a:r>
          </a:p>
          <a:p>
            <a:pPr fontAlgn="base"/>
            <a:r>
              <a:rPr lang="ko-KR" altLang="en-US" dirty="0" smtClean="0"/>
              <a:t>프레젠테이션 </a:t>
            </a:r>
            <a:r>
              <a:rPr lang="ko-KR" altLang="en-US" dirty="0"/>
              <a:t>자료를 효과적으로 작성</a:t>
            </a:r>
          </a:p>
          <a:p>
            <a:pPr fontAlgn="base"/>
            <a:r>
              <a:rPr lang="ko-KR" altLang="en-US" dirty="0" smtClean="0"/>
              <a:t>깔끔하고 </a:t>
            </a:r>
            <a:r>
              <a:rPr lang="ko-KR" altLang="en-US" dirty="0"/>
              <a:t>집중할 수 있는 이미지</a:t>
            </a:r>
            <a:r>
              <a:rPr lang="en-US" altLang="ko-KR" dirty="0"/>
              <a:t>, </a:t>
            </a:r>
            <a:r>
              <a:rPr lang="ko-KR" altLang="en-US" dirty="0"/>
              <a:t>일관성 있는 디자인 구성</a:t>
            </a:r>
          </a:p>
          <a:p>
            <a:pPr fontAlgn="base"/>
            <a:r>
              <a:rPr lang="ko-KR" altLang="en-US" dirty="0" smtClean="0"/>
              <a:t>효과적인 </a:t>
            </a:r>
            <a:r>
              <a:rPr lang="ko-KR" altLang="en-US" dirty="0"/>
              <a:t>발표를 위한 그래픽</a:t>
            </a:r>
            <a:r>
              <a:rPr lang="en-US" altLang="ko-KR" dirty="0"/>
              <a:t>, </a:t>
            </a:r>
            <a:r>
              <a:rPr lang="ko-KR" altLang="en-US" dirty="0"/>
              <a:t>애니메이션</a:t>
            </a:r>
            <a:r>
              <a:rPr lang="en-US" altLang="ko-KR" dirty="0"/>
              <a:t>, </a:t>
            </a:r>
            <a:r>
              <a:rPr lang="ko-KR" altLang="en-US" dirty="0"/>
              <a:t>멀티미디어 기능</a:t>
            </a:r>
          </a:p>
          <a:p>
            <a:endParaRPr lang="ko-KR" altLang="en-US" dirty="0"/>
          </a:p>
        </p:txBody>
      </p:sp>
      <p:pic>
        <p:nvPicPr>
          <p:cNvPr id="16386" name="Picture 2" descr="C:\Users\Administrator\Desktop\창의공학설계\창의공학설계_그림파일\2장\그림2-1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3094" y="3717032"/>
            <a:ext cx="3024188" cy="2047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3182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3732729" y="1640050"/>
            <a:ext cx="1775375" cy="1572926"/>
            <a:chOff x="3900337" y="1553300"/>
            <a:chExt cx="1775375" cy="1572926"/>
          </a:xfrm>
        </p:grpSpPr>
        <p:sp>
          <p:nvSpPr>
            <p:cNvPr id="4" name="직사각형 3"/>
            <p:cNvSpPr/>
            <p:nvPr/>
          </p:nvSpPr>
          <p:spPr>
            <a:xfrm>
              <a:off x="3900337" y="1679676"/>
              <a:ext cx="1775375" cy="144655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8800" b="1" spc="-500" dirty="0" smtClean="0">
                  <a:solidFill>
                    <a:srgbClr val="92D050"/>
                  </a:solidFill>
                </a:rPr>
                <a:t>02</a:t>
              </a:r>
              <a:endParaRPr lang="ko-KR" altLang="en-US" b="1" spc="-500" dirty="0">
                <a:solidFill>
                  <a:srgbClr val="92D050"/>
                </a:solidFill>
              </a:endParaRP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4103948" y="1553300"/>
              <a:ext cx="136815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b="1" spc="-110" dirty="0" smtClean="0">
                  <a:solidFill>
                    <a:srgbClr val="002060"/>
                  </a:solidFill>
                </a:rPr>
                <a:t>CHAPTER</a:t>
              </a:r>
              <a:endParaRPr lang="ko-KR" altLang="en-US" b="1" spc="-110" dirty="0">
                <a:solidFill>
                  <a:srgbClr val="002060"/>
                </a:solidFill>
              </a:endParaRPr>
            </a:p>
          </p:txBody>
        </p:sp>
        <p:cxnSp>
          <p:nvCxnSpPr>
            <p:cNvPr id="6" name="직선 연결선 5"/>
            <p:cNvCxnSpPr/>
            <p:nvPr/>
          </p:nvCxnSpPr>
          <p:spPr>
            <a:xfrm>
              <a:off x="4247963" y="1922632"/>
              <a:ext cx="1080120" cy="0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/>
            <p:cNvCxnSpPr/>
            <p:nvPr/>
          </p:nvCxnSpPr>
          <p:spPr>
            <a:xfrm>
              <a:off x="4247963" y="2937134"/>
              <a:ext cx="1080120" cy="0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내용 개체 틀 2"/>
          <p:cNvSpPr txBox="1">
            <a:spLocks/>
          </p:cNvSpPr>
          <p:nvPr/>
        </p:nvSpPr>
        <p:spPr>
          <a:xfrm>
            <a:off x="878904" y="5445224"/>
            <a:ext cx="8229600" cy="10801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200" b="1" dirty="0">
                <a:solidFill>
                  <a:prstClr val="black"/>
                </a:solidFill>
              </a:rPr>
              <a:t>요즘 들어 사회 각 분야에서 창의성에 대한 관심이 높아지고 있다</a:t>
            </a:r>
            <a:r>
              <a:rPr lang="en-US" altLang="ko-KR" sz="1200" b="1" dirty="0">
                <a:solidFill>
                  <a:prstClr val="black"/>
                </a:solidFill>
              </a:rPr>
              <a:t>. </a:t>
            </a:r>
            <a:r>
              <a:rPr lang="ko-KR" altLang="en-US" sz="1200" b="1" dirty="0">
                <a:solidFill>
                  <a:prstClr val="black"/>
                </a:solidFill>
              </a:rPr>
              <a:t>창의성이 다양한 분야에서 발전의 밑바탕으로 여겨지고 있으며 글로벌 경쟁 시대의 생존과 성장을 위한 핵심적인 요소로 부각되고 있다</a:t>
            </a:r>
            <a:r>
              <a:rPr lang="en-US" altLang="ko-KR" sz="1200" b="1" dirty="0">
                <a:solidFill>
                  <a:prstClr val="black"/>
                </a:solidFill>
              </a:rPr>
              <a:t>. </a:t>
            </a:r>
            <a:r>
              <a:rPr lang="ko-KR" altLang="en-US" sz="1200" b="1" dirty="0">
                <a:solidFill>
                  <a:prstClr val="black"/>
                </a:solidFill>
              </a:rPr>
              <a:t>따라서 ‘공학설계’에 있어서도 단순한 공학설계가 아닌 창의성을 갖춘 ‘창의공학설계’가 중요시되는 것이다</a:t>
            </a:r>
            <a:r>
              <a:rPr lang="en-US" altLang="ko-KR" sz="1200" b="1" dirty="0">
                <a:solidFill>
                  <a:prstClr val="black"/>
                </a:solidFill>
              </a:rPr>
              <a:t>.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200" b="1" dirty="0">
                <a:solidFill>
                  <a:prstClr val="black"/>
                </a:solidFill>
              </a:rPr>
              <a:t>제</a:t>
            </a:r>
            <a:r>
              <a:rPr lang="en-US" altLang="ko-KR" sz="1200" b="1" dirty="0">
                <a:solidFill>
                  <a:prstClr val="black"/>
                </a:solidFill>
              </a:rPr>
              <a:t>2</a:t>
            </a:r>
            <a:r>
              <a:rPr lang="ko-KR" altLang="en-US" sz="1200" b="1" dirty="0">
                <a:solidFill>
                  <a:prstClr val="black"/>
                </a:solidFill>
              </a:rPr>
              <a:t>장에서는 공학설계 프로젝트와 공학적 창의성을 주제로 고찰한다</a:t>
            </a:r>
            <a:r>
              <a:rPr lang="en-US" altLang="ko-KR" sz="1200" b="1" dirty="0">
                <a:solidFill>
                  <a:prstClr val="black"/>
                </a:solidFill>
              </a:rPr>
              <a:t>. </a:t>
            </a:r>
            <a:r>
              <a:rPr lang="ko-KR" altLang="en-US" sz="1200" b="1" dirty="0">
                <a:solidFill>
                  <a:prstClr val="black"/>
                </a:solidFill>
              </a:rPr>
              <a:t>창의성의 향상</a:t>
            </a:r>
            <a:r>
              <a:rPr lang="en-US" altLang="ko-KR" sz="1200" b="1" dirty="0">
                <a:solidFill>
                  <a:prstClr val="black"/>
                </a:solidFill>
              </a:rPr>
              <a:t>, </a:t>
            </a:r>
            <a:r>
              <a:rPr lang="ko-KR" altLang="en-US" sz="1200" b="1" dirty="0">
                <a:solidFill>
                  <a:prstClr val="black"/>
                </a:solidFill>
              </a:rPr>
              <a:t>공학에서의 창의성 향상</a:t>
            </a:r>
            <a:r>
              <a:rPr lang="en-US" altLang="ko-KR" sz="1200" b="1" dirty="0">
                <a:solidFill>
                  <a:prstClr val="black"/>
                </a:solidFill>
              </a:rPr>
              <a:t>, </a:t>
            </a:r>
            <a:r>
              <a:rPr lang="ko-KR" altLang="en-US" sz="1200" b="1" dirty="0">
                <a:solidFill>
                  <a:prstClr val="black"/>
                </a:solidFill>
              </a:rPr>
              <a:t>프레젠테이션</a:t>
            </a:r>
            <a:r>
              <a:rPr lang="en-US" altLang="ko-KR" sz="1200" b="1" dirty="0">
                <a:solidFill>
                  <a:prstClr val="black"/>
                </a:solidFill>
              </a:rPr>
              <a:t>, </a:t>
            </a:r>
            <a:r>
              <a:rPr lang="ko-KR" altLang="en-US" sz="1200" b="1" dirty="0">
                <a:solidFill>
                  <a:prstClr val="black"/>
                </a:solidFill>
              </a:rPr>
              <a:t>그리고 공학설계를 위한 프로젝트와 관련된 다양한 논제들을 살펴본다</a:t>
            </a:r>
            <a:r>
              <a:rPr lang="en-US" altLang="ko-KR" sz="1200" b="1" dirty="0">
                <a:solidFill>
                  <a:prstClr val="black"/>
                </a:solidFill>
              </a:rPr>
              <a:t>.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3018492" y="4318720"/>
            <a:ext cx="4572000" cy="7848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500" b="1" dirty="0">
                <a:solidFill>
                  <a:srgbClr val="002060"/>
                </a:solidFill>
              </a:rPr>
              <a:t>2.1 </a:t>
            </a:r>
            <a:r>
              <a:rPr lang="ko-KR" altLang="en-US" sz="1500" b="1" dirty="0">
                <a:solidFill>
                  <a:srgbClr val="002060"/>
                </a:solidFill>
              </a:rPr>
              <a:t>창의성 향상</a:t>
            </a:r>
          </a:p>
          <a:p>
            <a:r>
              <a:rPr lang="en-US" altLang="ko-KR" sz="1500" b="1" dirty="0">
                <a:solidFill>
                  <a:srgbClr val="002060"/>
                </a:solidFill>
              </a:rPr>
              <a:t>2.2 </a:t>
            </a:r>
            <a:r>
              <a:rPr lang="ko-KR" altLang="en-US" sz="1500" b="1" dirty="0">
                <a:solidFill>
                  <a:srgbClr val="002060"/>
                </a:solidFill>
              </a:rPr>
              <a:t>공학에서의 창의성 향상</a:t>
            </a:r>
          </a:p>
          <a:p>
            <a:r>
              <a:rPr lang="en-US" altLang="ko-KR" sz="1500" b="1" dirty="0">
                <a:solidFill>
                  <a:srgbClr val="002060"/>
                </a:solidFill>
              </a:rPr>
              <a:t>2.3 </a:t>
            </a:r>
            <a:r>
              <a:rPr lang="ko-KR" altLang="en-US" sz="1500" b="1" dirty="0">
                <a:solidFill>
                  <a:srgbClr val="002060"/>
                </a:solidFill>
              </a:rPr>
              <a:t>프레젠테이션과 공학설계 프로젝트의 수행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491880" y="3140968"/>
            <a:ext cx="22322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spc="-300" dirty="0" smtClean="0">
                <a:solidFill>
                  <a:srgbClr val="002060"/>
                </a:solidFill>
              </a:rPr>
              <a:t>공학설계 프로젝트와</a:t>
            </a:r>
            <a:endParaRPr lang="en-US" altLang="ko-KR" sz="2000" b="1" spc="-300" dirty="0" smtClean="0">
              <a:solidFill>
                <a:srgbClr val="002060"/>
              </a:solidFill>
            </a:endParaRPr>
          </a:p>
          <a:p>
            <a:pPr algn="ctr"/>
            <a:r>
              <a:rPr lang="ko-KR" altLang="en-US" sz="2000" b="1" spc="-150" dirty="0" smtClean="0">
                <a:solidFill>
                  <a:srgbClr val="002060"/>
                </a:solidFill>
              </a:rPr>
              <a:t>공학적 창의성</a:t>
            </a:r>
            <a:endParaRPr lang="en-US" altLang="ko-KR" sz="2000" b="1" spc="-150" dirty="0" smtClean="0">
              <a:solidFill>
                <a:srgbClr val="002060"/>
              </a:solidFill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971600" y="5373216"/>
            <a:ext cx="7272808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9661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ko-KR" dirty="0"/>
              <a:t>(2) </a:t>
            </a:r>
            <a:r>
              <a:rPr lang="ko-KR" altLang="en-US" dirty="0"/>
              <a:t>파워포인트를 이용한 화면 구성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4"/>
          </p:nvPr>
        </p:nvSpPr>
        <p:spPr>
          <a:xfrm>
            <a:off x="755576" y="1268760"/>
            <a:ext cx="7776864" cy="3600400"/>
          </a:xfrm>
        </p:spPr>
        <p:txBody>
          <a:bodyPr/>
          <a:lstStyle/>
          <a:p>
            <a:pPr fontAlgn="base"/>
            <a:r>
              <a:rPr lang="ko-KR" altLang="en-US" dirty="0" smtClean="0"/>
              <a:t>제목 </a:t>
            </a:r>
            <a:r>
              <a:rPr lang="ko-KR" altLang="en-US" dirty="0"/>
              <a:t>폰트 크기 </a:t>
            </a:r>
            <a:r>
              <a:rPr lang="en-US" altLang="ko-KR" dirty="0"/>
              <a:t>32~48 </a:t>
            </a:r>
            <a:r>
              <a:rPr lang="ko-KR" altLang="en-US" dirty="0"/>
              <a:t>정도</a:t>
            </a:r>
          </a:p>
          <a:p>
            <a:pPr fontAlgn="base"/>
            <a:r>
              <a:rPr lang="ko-KR" altLang="en-US" dirty="0" smtClean="0"/>
              <a:t>본문 </a:t>
            </a:r>
            <a:r>
              <a:rPr lang="ko-KR" altLang="en-US" dirty="0"/>
              <a:t>내용 폰트 크기 </a:t>
            </a:r>
            <a:r>
              <a:rPr lang="en-US" altLang="ko-KR" dirty="0"/>
              <a:t>24~32 </a:t>
            </a:r>
            <a:r>
              <a:rPr lang="ko-KR" altLang="en-US" dirty="0"/>
              <a:t>정도</a:t>
            </a:r>
            <a:r>
              <a:rPr lang="en-US" altLang="ko-KR" dirty="0"/>
              <a:t>(</a:t>
            </a:r>
            <a:r>
              <a:rPr lang="ko-KR" altLang="en-US" dirty="0"/>
              <a:t>가급적 </a:t>
            </a:r>
            <a:r>
              <a:rPr lang="en-US" altLang="ko-KR" dirty="0"/>
              <a:t>18 </a:t>
            </a:r>
            <a:r>
              <a:rPr lang="ko-KR" altLang="en-US" dirty="0"/>
              <a:t>이상</a:t>
            </a:r>
            <a:r>
              <a:rPr lang="en-US" altLang="ko-KR" dirty="0"/>
              <a:t>)</a:t>
            </a:r>
            <a:endParaRPr lang="ko-KR" altLang="en-US" dirty="0"/>
          </a:p>
          <a:p>
            <a:pPr fontAlgn="base"/>
            <a:r>
              <a:rPr lang="ko-KR" altLang="en-US" dirty="0" smtClean="0"/>
              <a:t>서체는 </a:t>
            </a:r>
            <a:r>
              <a:rPr lang="ko-KR" altLang="en-US" dirty="0"/>
              <a:t>두세 가지</a:t>
            </a:r>
            <a:r>
              <a:rPr lang="en-US" altLang="ko-KR" dirty="0"/>
              <a:t>(</a:t>
            </a:r>
            <a:r>
              <a:rPr lang="ko-KR" altLang="en-US" dirty="0"/>
              <a:t>제목과 본문 내용의 서체 구분</a:t>
            </a:r>
            <a:r>
              <a:rPr lang="en-US" altLang="ko-KR" dirty="0"/>
              <a:t>)</a:t>
            </a:r>
            <a:endParaRPr lang="ko-KR" altLang="en-US" dirty="0"/>
          </a:p>
          <a:p>
            <a:pPr fontAlgn="base"/>
            <a:r>
              <a:rPr lang="ko-KR" altLang="en-US" dirty="0" smtClean="0"/>
              <a:t>프레젠테이션 </a:t>
            </a:r>
            <a:r>
              <a:rPr lang="ko-KR" altLang="en-US" dirty="0"/>
              <a:t>장소에 따라 글씨 크기 적절하게 조정</a:t>
            </a:r>
          </a:p>
          <a:p>
            <a:endParaRPr lang="ko-KR" altLang="en-US" dirty="0"/>
          </a:p>
        </p:txBody>
      </p:sp>
      <p:pic>
        <p:nvPicPr>
          <p:cNvPr id="17410" name="Picture 2" descr="C:\Users\Administrator\Desktop\창의공학설계\창의공학설계_그림파일\2장\그림2-1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924" y="2852936"/>
            <a:ext cx="5771324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2292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ko-KR" dirty="0"/>
              <a:t>3.3 </a:t>
            </a:r>
            <a:r>
              <a:rPr lang="ko-KR" altLang="en-US" dirty="0"/>
              <a:t>공학설계를 위한 프로젝트의 수행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altLang="ko-KR" dirty="0"/>
              <a:t>(1) </a:t>
            </a:r>
            <a:r>
              <a:rPr lang="ko-KR" altLang="en-US" dirty="0"/>
              <a:t>프로젝트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pPr marL="0" indent="0" fontAlgn="base">
              <a:buNone/>
            </a:pPr>
            <a:r>
              <a:rPr lang="ko-KR" altLang="en-US" dirty="0"/>
              <a:t>프로젝트</a:t>
            </a:r>
            <a:r>
              <a:rPr lang="en-US" altLang="ko-KR" dirty="0"/>
              <a:t>(project)</a:t>
            </a:r>
            <a:r>
              <a:rPr lang="ko-KR" altLang="en-US" dirty="0"/>
              <a:t>란</a:t>
            </a:r>
            <a:r>
              <a:rPr lang="en-US" altLang="ko-KR" dirty="0" smtClean="0"/>
              <a:t>?</a:t>
            </a:r>
          </a:p>
          <a:p>
            <a:pPr marL="0" indent="0" fontAlgn="base">
              <a:buNone/>
            </a:pPr>
            <a:endParaRPr lang="ko-KR" altLang="en-US" sz="800" dirty="0"/>
          </a:p>
          <a:p>
            <a:pPr fontAlgn="base"/>
            <a:r>
              <a:rPr lang="ko-KR" altLang="en-US" dirty="0" smtClean="0"/>
              <a:t>특정한 </a:t>
            </a:r>
            <a:r>
              <a:rPr lang="ko-KR" altLang="en-US" dirty="0"/>
              <a:t>목적 달성을 위한 연구나 사업 개발을 위한 계획</a:t>
            </a:r>
          </a:p>
          <a:p>
            <a:pPr fontAlgn="base"/>
            <a:r>
              <a:rPr lang="ko-KR" altLang="en-US" dirty="0" smtClean="0"/>
              <a:t>시스템 </a:t>
            </a:r>
            <a:r>
              <a:rPr lang="ko-KR" altLang="en-US" dirty="0"/>
              <a:t>개발</a:t>
            </a:r>
            <a:r>
              <a:rPr lang="en-US" altLang="ko-KR" dirty="0"/>
              <a:t>, </a:t>
            </a:r>
            <a:r>
              <a:rPr lang="ko-KR" altLang="en-US" dirty="0"/>
              <a:t>프로그램 설계</a:t>
            </a:r>
            <a:r>
              <a:rPr lang="en-US" altLang="ko-KR" dirty="0"/>
              <a:t>, </a:t>
            </a:r>
            <a:r>
              <a:rPr lang="ko-KR" altLang="en-US" dirty="0"/>
              <a:t>연구개발 계획</a:t>
            </a:r>
            <a:r>
              <a:rPr lang="en-US" altLang="ko-KR" dirty="0"/>
              <a:t>, </a:t>
            </a:r>
            <a:r>
              <a:rPr lang="ko-KR" altLang="en-US" dirty="0"/>
              <a:t>건설공사</a:t>
            </a:r>
            <a:r>
              <a:rPr lang="en-US" altLang="ko-KR" dirty="0"/>
              <a:t>, </a:t>
            </a:r>
            <a:r>
              <a:rPr lang="ko-KR" altLang="en-US" dirty="0"/>
              <a:t>제품 개발</a:t>
            </a:r>
          </a:p>
          <a:p>
            <a:pPr fontAlgn="base"/>
            <a:r>
              <a:rPr lang="ko-KR" altLang="en-US" dirty="0" smtClean="0"/>
              <a:t>생성물이나 </a:t>
            </a:r>
            <a:r>
              <a:rPr lang="ko-KR" altLang="en-US" dirty="0"/>
              <a:t>결과를 만들어내기 위해 일정 기간 수행되는 계획</a:t>
            </a:r>
          </a:p>
          <a:p>
            <a:pPr fontAlgn="base"/>
            <a:r>
              <a:rPr lang="ko-KR" altLang="en-US" dirty="0" smtClean="0"/>
              <a:t>소형 </a:t>
            </a:r>
            <a:r>
              <a:rPr lang="ko-KR" altLang="en-US" dirty="0"/>
              <a:t>또는 대형 프로젝트</a:t>
            </a:r>
          </a:p>
          <a:p>
            <a:endParaRPr lang="ko-KR" altLang="en-US" dirty="0"/>
          </a:p>
        </p:txBody>
      </p:sp>
      <p:pic>
        <p:nvPicPr>
          <p:cNvPr id="18434" name="Picture 2" descr="C:\Users\Administrator\Desktop\창의공학설계-7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28" y="3571876"/>
            <a:ext cx="4548188" cy="2243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2292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ko-KR" dirty="0"/>
              <a:t>(2) </a:t>
            </a:r>
            <a:r>
              <a:rPr lang="ko-KR" altLang="en-US" dirty="0"/>
              <a:t>프로젝트의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4"/>
          </p:nvPr>
        </p:nvSpPr>
        <p:spPr>
          <a:xfrm>
            <a:off x="755576" y="1268760"/>
            <a:ext cx="7776864" cy="3600400"/>
          </a:xfrm>
        </p:spPr>
        <p:txBody>
          <a:bodyPr/>
          <a:lstStyle/>
          <a:p>
            <a:pPr fontAlgn="base"/>
            <a:r>
              <a:rPr lang="ko-KR" altLang="en-US" dirty="0" smtClean="0"/>
              <a:t>특정한 </a:t>
            </a:r>
            <a:r>
              <a:rPr lang="ko-KR" altLang="en-US" dirty="0"/>
              <a:t>공학설계나 새로운 기술의 개발</a:t>
            </a:r>
          </a:p>
          <a:p>
            <a:pPr fontAlgn="base"/>
            <a:r>
              <a:rPr lang="ko-KR" altLang="en-US" dirty="0" smtClean="0"/>
              <a:t>새로운 </a:t>
            </a:r>
            <a:r>
              <a:rPr lang="ko-KR" altLang="en-US" dirty="0"/>
              <a:t>상품이나 서비스의 개발</a:t>
            </a:r>
          </a:p>
          <a:p>
            <a:pPr fontAlgn="base"/>
            <a:r>
              <a:rPr lang="ko-KR" altLang="en-US" dirty="0" smtClean="0"/>
              <a:t>건물이나 </a:t>
            </a:r>
            <a:r>
              <a:rPr lang="ko-KR" altLang="en-US" dirty="0"/>
              <a:t>시설물의 건설</a:t>
            </a:r>
          </a:p>
          <a:p>
            <a:pPr fontAlgn="base"/>
            <a:r>
              <a:rPr lang="ko-KR" altLang="en-US" dirty="0" smtClean="0"/>
              <a:t>새롭거나 </a:t>
            </a:r>
            <a:r>
              <a:rPr lang="ko-KR" altLang="en-US" dirty="0"/>
              <a:t>향상된 컴퓨터 시스템의 개발</a:t>
            </a:r>
          </a:p>
          <a:p>
            <a:pPr fontAlgn="base"/>
            <a:r>
              <a:rPr lang="ko-KR" altLang="en-US" dirty="0" smtClean="0"/>
              <a:t>새로운 </a:t>
            </a:r>
            <a:r>
              <a:rPr lang="ko-KR" altLang="en-US" dirty="0"/>
              <a:t>시스템의 개발</a:t>
            </a:r>
          </a:p>
          <a:p>
            <a:pPr fontAlgn="base"/>
            <a:r>
              <a:rPr lang="ko-KR" altLang="en-US" dirty="0" smtClean="0"/>
              <a:t>대학생의 </a:t>
            </a:r>
            <a:r>
              <a:rPr lang="ko-KR" altLang="en-US" dirty="0"/>
              <a:t>학습용 프로젝트</a:t>
            </a:r>
          </a:p>
          <a:p>
            <a:endParaRPr lang="ko-KR" altLang="en-US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5852" y="3786190"/>
            <a:ext cx="4160215" cy="15716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02292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ko-KR" dirty="0"/>
              <a:t>(3) </a:t>
            </a:r>
            <a:r>
              <a:rPr lang="ko-KR" altLang="en-US" dirty="0"/>
              <a:t>효과적인 프로젝트 팀의 특징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ko-KR" altLang="en-US" dirty="0"/>
              <a:t>특정한 문제해결을 위한 전문적인 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pPr fontAlgn="base"/>
            <a:r>
              <a:rPr lang="ko-KR" altLang="en-US" dirty="0" smtClean="0"/>
              <a:t>공통적 </a:t>
            </a:r>
            <a:r>
              <a:rPr lang="ko-KR" altLang="en-US" dirty="0"/>
              <a:t>목표의 공유</a:t>
            </a:r>
          </a:p>
          <a:p>
            <a:pPr fontAlgn="base"/>
            <a:r>
              <a:rPr lang="ko-KR" altLang="en-US" dirty="0" smtClean="0"/>
              <a:t>팀원들끼리 </a:t>
            </a:r>
            <a:r>
              <a:rPr lang="ko-KR" altLang="en-US" dirty="0"/>
              <a:t>서로 신뢰</a:t>
            </a:r>
            <a:r>
              <a:rPr lang="en-US" altLang="ko-KR" dirty="0"/>
              <a:t>, </a:t>
            </a:r>
            <a:r>
              <a:rPr lang="ko-KR" altLang="en-US" dirty="0"/>
              <a:t>개방적인 의사소통</a:t>
            </a:r>
          </a:p>
          <a:p>
            <a:pPr fontAlgn="base"/>
            <a:r>
              <a:rPr lang="ko-KR" altLang="en-US" dirty="0" smtClean="0"/>
              <a:t>팀의 </a:t>
            </a:r>
            <a:r>
              <a:rPr lang="ko-KR" altLang="en-US" dirty="0"/>
              <a:t>모임과 토의에 능동적으로 참여</a:t>
            </a:r>
          </a:p>
          <a:p>
            <a:pPr fontAlgn="base"/>
            <a:r>
              <a:rPr lang="ko-KR" altLang="en-US" dirty="0" smtClean="0"/>
              <a:t>직무를 </a:t>
            </a:r>
            <a:r>
              <a:rPr lang="ko-KR" altLang="en-US" dirty="0"/>
              <a:t>수행하는 권한과 책임</a:t>
            </a:r>
          </a:p>
          <a:p>
            <a:pPr fontAlgn="base"/>
            <a:r>
              <a:rPr lang="ko-KR" altLang="en-US" dirty="0" smtClean="0"/>
              <a:t>서로를 </a:t>
            </a:r>
            <a:r>
              <a:rPr lang="ko-KR" altLang="en-US" dirty="0"/>
              <a:t>존중하고 갈등을 건설적으로 해결</a:t>
            </a:r>
          </a:p>
          <a:p>
            <a:endParaRPr lang="ko-KR" altLang="en-US"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3789040"/>
            <a:ext cx="4246343" cy="18238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02292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ko-KR" dirty="0" smtClean="0"/>
              <a:t>(4) </a:t>
            </a:r>
            <a:r>
              <a:rPr lang="ko-KR" altLang="en-US" dirty="0" smtClean="0"/>
              <a:t>프로젝트 관리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4"/>
          </p:nvPr>
        </p:nvSpPr>
        <p:spPr>
          <a:xfrm>
            <a:off x="755576" y="1268760"/>
            <a:ext cx="7776864" cy="3600400"/>
          </a:xfrm>
        </p:spPr>
        <p:txBody>
          <a:bodyPr>
            <a:normAutofit/>
          </a:bodyPr>
          <a:lstStyle/>
          <a:p>
            <a:pPr fontAlgn="base"/>
            <a:r>
              <a:rPr lang="ko-KR" altLang="en-US" dirty="0"/>
              <a:t>프로젝트 관리</a:t>
            </a:r>
            <a:r>
              <a:rPr lang="en-US" altLang="ko-KR" dirty="0"/>
              <a:t>(Project Management</a:t>
            </a:r>
            <a:r>
              <a:rPr lang="en-US" altLang="ko-KR" dirty="0" smtClean="0"/>
              <a:t>)</a:t>
            </a:r>
          </a:p>
          <a:p>
            <a:pPr marL="0" indent="0" fontAlgn="base">
              <a:buNone/>
            </a:pPr>
            <a:endParaRPr lang="ko-KR" altLang="en-US" sz="800" dirty="0"/>
          </a:p>
          <a:p>
            <a:pPr marL="0" indent="0" fontAlgn="base">
              <a:buNone/>
            </a:pPr>
            <a:r>
              <a:rPr lang="en-US" altLang="ko-KR" dirty="0" smtClean="0"/>
              <a:t>  - </a:t>
            </a:r>
            <a:r>
              <a:rPr lang="ko-KR" altLang="en-US" dirty="0"/>
              <a:t>프로젝트의 기술적</a:t>
            </a:r>
            <a:r>
              <a:rPr lang="en-US" altLang="ko-KR" dirty="0"/>
              <a:t>, </a:t>
            </a:r>
            <a:r>
              <a:rPr lang="ko-KR" altLang="en-US" dirty="0"/>
              <a:t>경제적</a:t>
            </a:r>
            <a:r>
              <a:rPr lang="en-US" altLang="ko-KR" dirty="0"/>
              <a:t>, </a:t>
            </a:r>
            <a:r>
              <a:rPr lang="ko-KR" altLang="en-US" dirty="0"/>
              <a:t>시간적 제약을 충족시킴</a:t>
            </a:r>
          </a:p>
          <a:p>
            <a:pPr marL="0" indent="0" fontAlgn="base">
              <a:buNone/>
            </a:pPr>
            <a:r>
              <a:rPr lang="en-US" altLang="ko-KR" dirty="0" smtClean="0"/>
              <a:t>  - </a:t>
            </a:r>
            <a:r>
              <a:rPr lang="ko-KR" altLang="en-US" dirty="0"/>
              <a:t>인력</a:t>
            </a:r>
            <a:r>
              <a:rPr lang="en-US" altLang="ko-KR" dirty="0"/>
              <a:t>, </a:t>
            </a:r>
            <a:r>
              <a:rPr lang="ko-KR" altLang="en-US" dirty="0"/>
              <a:t>자재 등의 자원을 계획하고</a:t>
            </a:r>
            <a:r>
              <a:rPr lang="en-US" altLang="ko-KR" dirty="0"/>
              <a:t>, </a:t>
            </a:r>
            <a:r>
              <a:rPr lang="ko-KR" altLang="en-US" dirty="0"/>
              <a:t>실행하며</a:t>
            </a:r>
            <a:r>
              <a:rPr lang="en-US" altLang="ko-KR" dirty="0"/>
              <a:t>, </a:t>
            </a:r>
            <a:r>
              <a:rPr lang="ko-KR" altLang="en-US" dirty="0"/>
              <a:t>통제하는 것</a:t>
            </a:r>
          </a:p>
          <a:p>
            <a:pPr marL="0" indent="0" fontAlgn="base">
              <a:buNone/>
            </a:pPr>
            <a:r>
              <a:rPr lang="ko-KR" altLang="en-US" dirty="0" smtClean="0"/>
              <a:t>  </a:t>
            </a:r>
            <a:r>
              <a:rPr lang="en-US" altLang="ko-KR" dirty="0" smtClean="0"/>
              <a:t>- </a:t>
            </a:r>
            <a:r>
              <a:rPr lang="ko-KR" altLang="en-US" dirty="0" smtClean="0"/>
              <a:t>프로젝트 </a:t>
            </a:r>
            <a:r>
              <a:rPr lang="ko-KR" altLang="en-US" dirty="0"/>
              <a:t>관리 도구 및 기법 </a:t>
            </a:r>
            <a:r>
              <a:rPr lang="ko-KR" altLang="en-US" dirty="0" smtClean="0"/>
              <a:t>이용</a:t>
            </a:r>
            <a:endParaRPr lang="en-US" altLang="ko-KR" dirty="0" smtClean="0"/>
          </a:p>
          <a:p>
            <a:pPr marL="0" indent="0" fontAlgn="base">
              <a:buNone/>
            </a:pPr>
            <a:endParaRPr lang="ko-KR" altLang="en-US" dirty="0"/>
          </a:p>
          <a:p>
            <a:pPr fontAlgn="base"/>
            <a:r>
              <a:rPr lang="ko-KR" altLang="en-US" dirty="0"/>
              <a:t>프로젝트 관리자</a:t>
            </a:r>
            <a:r>
              <a:rPr lang="en-US" altLang="ko-KR" dirty="0"/>
              <a:t>(Project Manager : PM</a:t>
            </a:r>
            <a:r>
              <a:rPr lang="en-US" altLang="ko-KR" dirty="0" smtClean="0"/>
              <a:t>)</a:t>
            </a:r>
          </a:p>
          <a:p>
            <a:pPr marL="0" indent="0" fontAlgn="base">
              <a:buNone/>
            </a:pPr>
            <a:endParaRPr lang="ko-KR" altLang="en-US" sz="800" dirty="0"/>
          </a:p>
          <a:p>
            <a:pPr marL="0" indent="0" fontAlgn="base">
              <a:buNone/>
            </a:pPr>
            <a:r>
              <a:rPr lang="en-US" altLang="ko-KR" dirty="0" smtClean="0"/>
              <a:t>  - </a:t>
            </a:r>
            <a:r>
              <a:rPr lang="ko-KR" altLang="en-US" dirty="0"/>
              <a:t>프로젝트 책임자로서 전체 과정을 관리</a:t>
            </a:r>
          </a:p>
          <a:p>
            <a:pPr marL="0" indent="0" fontAlgn="base">
              <a:buNone/>
            </a:pPr>
            <a:r>
              <a:rPr lang="en-US" altLang="ko-KR" dirty="0" smtClean="0"/>
              <a:t>  - </a:t>
            </a:r>
            <a:r>
              <a:rPr lang="ko-KR" altLang="en-US" dirty="0"/>
              <a:t>프로젝트 활동 수행을 위한 도구 및 기법 적용</a:t>
            </a:r>
          </a:p>
          <a:p>
            <a:pPr marL="0" indent="0" fontAlgn="base">
              <a:buNone/>
            </a:pPr>
            <a:r>
              <a:rPr lang="en-US" altLang="ko-KR" dirty="0" smtClean="0"/>
              <a:t>  - </a:t>
            </a:r>
            <a:r>
              <a:rPr lang="ko-KR" altLang="en-US" dirty="0"/>
              <a:t>리더십</a:t>
            </a:r>
            <a:r>
              <a:rPr lang="en-US" altLang="ko-KR" dirty="0"/>
              <a:t>, </a:t>
            </a:r>
            <a:r>
              <a:rPr lang="ko-KR" altLang="en-US" dirty="0"/>
              <a:t>의사소통</a:t>
            </a:r>
            <a:r>
              <a:rPr lang="en-US" altLang="ko-KR" dirty="0"/>
              <a:t>, </a:t>
            </a:r>
            <a:r>
              <a:rPr lang="ko-KR" altLang="en-US" dirty="0"/>
              <a:t>조직 기술</a:t>
            </a:r>
            <a:r>
              <a:rPr lang="en-US" altLang="ko-KR" dirty="0"/>
              <a:t>, </a:t>
            </a:r>
            <a:r>
              <a:rPr lang="ko-KR" altLang="en-US" dirty="0"/>
              <a:t>문제해결</a:t>
            </a:r>
            <a:r>
              <a:rPr lang="en-US" altLang="ko-KR" dirty="0"/>
              <a:t>, </a:t>
            </a:r>
            <a:r>
              <a:rPr lang="ko-KR" altLang="en-US" dirty="0"/>
              <a:t>팀 구축 등이 요구됨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02292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ko-KR" dirty="0"/>
              <a:t>(5) </a:t>
            </a:r>
            <a:r>
              <a:rPr lang="ko-KR" altLang="en-US" dirty="0"/>
              <a:t>프로젝트 팀원의 역할 분담과 팀 규칙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ko-KR" altLang="en-US" dirty="0"/>
              <a:t>팀원의 역할 분담의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1506" name="Picture 2" descr="C:\Users\Administrator\Desktop\창의공학설계\창의공학설계_그림파일\2장\표2-2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67"/>
          <a:stretch/>
        </p:blipFill>
        <p:spPr bwMode="auto">
          <a:xfrm>
            <a:off x="640135" y="1763291"/>
            <a:ext cx="7366606" cy="2520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8955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ko-KR" altLang="en-US" dirty="0"/>
              <a:t>프로젝트 팀 규칙의 간단한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4"/>
          </p:nvPr>
        </p:nvSpPr>
        <p:spPr>
          <a:xfrm>
            <a:off x="755576" y="1196752"/>
            <a:ext cx="7776864" cy="3600400"/>
          </a:xfrm>
        </p:spPr>
        <p:txBody>
          <a:bodyPr/>
          <a:lstStyle/>
          <a:p>
            <a:pPr fontAlgn="base"/>
            <a:r>
              <a:rPr lang="ko-KR" altLang="en-US" dirty="0" smtClean="0"/>
              <a:t>팀 </a:t>
            </a:r>
            <a:r>
              <a:rPr lang="ko-KR" altLang="en-US" dirty="0"/>
              <a:t>내에서 각자 의견을 최대한 존중</a:t>
            </a:r>
          </a:p>
          <a:p>
            <a:pPr fontAlgn="base"/>
            <a:r>
              <a:rPr lang="ko-KR" altLang="en-US" dirty="0" smtClean="0"/>
              <a:t>팀장은 </a:t>
            </a:r>
            <a:r>
              <a:rPr lang="ko-KR" altLang="en-US" dirty="0"/>
              <a:t>전반적인 사항들을 관장하며 팀 내의 의견들을 수렴</a:t>
            </a:r>
          </a:p>
          <a:p>
            <a:pPr fontAlgn="base"/>
            <a:r>
              <a:rPr lang="ko-KR" altLang="en-US" dirty="0" smtClean="0"/>
              <a:t>회의는 </a:t>
            </a:r>
            <a:r>
              <a:rPr lang="ko-KR" altLang="en-US" dirty="0"/>
              <a:t>주 </a:t>
            </a:r>
            <a:r>
              <a:rPr lang="en-US" altLang="ko-KR" dirty="0"/>
              <a:t>1</a:t>
            </a:r>
            <a:r>
              <a:rPr lang="ko-KR" altLang="en-US" dirty="0"/>
              <a:t>회 개최하며 경우에 따라서는 임시로 개최</a:t>
            </a:r>
          </a:p>
          <a:p>
            <a:pPr fontAlgn="base"/>
            <a:r>
              <a:rPr lang="ko-KR" altLang="en-US" dirty="0" smtClean="0"/>
              <a:t>회의 </a:t>
            </a:r>
            <a:r>
              <a:rPr lang="ko-KR" altLang="en-US" dirty="0"/>
              <a:t>장소는 </a:t>
            </a:r>
            <a:r>
              <a:rPr lang="en-US" altLang="ko-KR" dirty="0"/>
              <a:t>OO</a:t>
            </a:r>
            <a:r>
              <a:rPr lang="ko-KR" altLang="en-US" dirty="0"/>
              <a:t>이며</a:t>
            </a:r>
            <a:r>
              <a:rPr lang="en-US" altLang="ko-KR" dirty="0"/>
              <a:t>, </a:t>
            </a:r>
            <a:r>
              <a:rPr lang="ko-KR" altLang="en-US" dirty="0"/>
              <a:t>회의 시간은 </a:t>
            </a:r>
            <a:r>
              <a:rPr lang="en-US" altLang="ko-KR" dirty="0"/>
              <a:t>O</a:t>
            </a:r>
            <a:r>
              <a:rPr lang="ko-KR" altLang="en-US" dirty="0"/>
              <a:t>요일 </a:t>
            </a:r>
            <a:r>
              <a:rPr lang="en-US" altLang="ko-KR" dirty="0"/>
              <a:t>17</a:t>
            </a:r>
            <a:r>
              <a:rPr lang="ko-KR" altLang="en-US" dirty="0"/>
              <a:t>시를 원칙으로 함</a:t>
            </a:r>
          </a:p>
          <a:p>
            <a:pPr fontAlgn="base"/>
            <a:r>
              <a:rPr lang="ko-KR" altLang="en-US" dirty="0" smtClean="0"/>
              <a:t>합의로 </a:t>
            </a:r>
            <a:r>
              <a:rPr lang="ko-KR" altLang="en-US" dirty="0"/>
              <a:t>팀의 의견을 최종 결정</a:t>
            </a:r>
          </a:p>
          <a:p>
            <a:pPr fontAlgn="base"/>
            <a:r>
              <a:rPr lang="ko-KR" altLang="en-US" dirty="0" smtClean="0"/>
              <a:t>프로젝트의 </a:t>
            </a:r>
            <a:r>
              <a:rPr lang="ko-KR" altLang="en-US" dirty="0"/>
              <a:t>성공을 위해 모두가 협조하고 최선을 다함</a:t>
            </a:r>
          </a:p>
          <a:p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71670" y="3571876"/>
            <a:ext cx="2857520" cy="2127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508955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ko-KR" dirty="0"/>
              <a:t>(6) </a:t>
            </a:r>
            <a:r>
              <a:rPr lang="ko-KR" altLang="en-US" dirty="0"/>
              <a:t>프로젝트의 일정관리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ko-KR" altLang="en-US" dirty="0" err="1"/>
              <a:t>간트</a:t>
            </a:r>
            <a:r>
              <a:rPr lang="ko-KR" altLang="en-US" dirty="0"/>
              <a:t> 차트</a:t>
            </a:r>
            <a:r>
              <a:rPr lang="en-US" altLang="ko-KR" dirty="0"/>
              <a:t>(Gantt chart)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pPr fontAlgn="base"/>
            <a:r>
              <a:rPr lang="en-US" altLang="ko-KR" dirty="0" smtClean="0"/>
              <a:t>1919</a:t>
            </a:r>
            <a:r>
              <a:rPr lang="ko-KR" altLang="en-US" dirty="0"/>
              <a:t>년 미국의 </a:t>
            </a:r>
            <a:r>
              <a:rPr lang="ko-KR" altLang="en-US" dirty="0" err="1"/>
              <a:t>간트</a:t>
            </a:r>
            <a:r>
              <a:rPr lang="en-US" altLang="ko-KR" dirty="0"/>
              <a:t>(H. L. Gantt)</a:t>
            </a:r>
            <a:r>
              <a:rPr lang="ko-KR" altLang="en-US" dirty="0"/>
              <a:t>가 창안한 작업 진도 도표</a:t>
            </a:r>
          </a:p>
          <a:p>
            <a:pPr fontAlgn="base"/>
            <a:r>
              <a:rPr lang="ko-KR" altLang="en-US" dirty="0" smtClean="0"/>
              <a:t>작업계획과 </a:t>
            </a:r>
            <a:r>
              <a:rPr lang="ko-KR" altLang="en-US" dirty="0"/>
              <a:t>실제 이루어진 작업량을 시간과 함께 나타냄</a:t>
            </a:r>
          </a:p>
          <a:p>
            <a:pPr fontAlgn="base"/>
            <a:r>
              <a:rPr lang="ko-KR" altLang="en-US" dirty="0" smtClean="0"/>
              <a:t>계획과 </a:t>
            </a:r>
            <a:r>
              <a:rPr lang="ko-KR" altLang="en-US" dirty="0"/>
              <a:t>통제기능을 동시에 수행할 수 있도록 설계된 도표</a:t>
            </a:r>
          </a:p>
          <a:p>
            <a:endParaRPr lang="ko-KR" altLang="en-US" dirty="0"/>
          </a:p>
        </p:txBody>
      </p:sp>
      <p:pic>
        <p:nvPicPr>
          <p:cNvPr id="22530" name="Picture 2" descr="C:\Users\Administrator\Desktop\창의공학설계\창의공학설계_그림파일\2장\그림2-17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3084512"/>
            <a:ext cx="4979910" cy="2288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3182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프로젝트의 일정관리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altLang="ko-KR" dirty="0"/>
              <a:t>PERT/CPM </a:t>
            </a:r>
            <a:r>
              <a:rPr lang="ko-KR" altLang="en-US" dirty="0"/>
              <a:t>기법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pPr fontAlgn="base"/>
            <a:r>
              <a:rPr lang="en-US" altLang="ko-KR" dirty="0" smtClean="0"/>
              <a:t>PERT(Program </a:t>
            </a:r>
            <a:r>
              <a:rPr lang="en-US" altLang="ko-KR" dirty="0"/>
              <a:t>Evaluation and Review Technique)</a:t>
            </a:r>
            <a:r>
              <a:rPr lang="ko-KR" altLang="en-US" dirty="0"/>
              <a:t>와 </a:t>
            </a:r>
            <a:r>
              <a:rPr lang="en-US" altLang="ko-KR" dirty="0"/>
              <a:t>CPM</a:t>
            </a:r>
            <a:endParaRPr lang="ko-KR" altLang="en-US" dirty="0"/>
          </a:p>
          <a:p>
            <a:pPr marL="342000" indent="0" fontAlgn="base">
              <a:buNone/>
            </a:pPr>
            <a:r>
              <a:rPr lang="en-US" altLang="ko-KR" dirty="0" smtClean="0"/>
              <a:t>PERT </a:t>
            </a:r>
            <a:r>
              <a:rPr lang="en-US" altLang="ko-KR" dirty="0"/>
              <a:t>: </a:t>
            </a:r>
            <a:r>
              <a:rPr lang="ko-KR" altLang="en-US" dirty="0"/>
              <a:t>미국해군이 무기 시스템 개발 프로젝트 진행 </a:t>
            </a:r>
            <a:r>
              <a:rPr lang="ko-KR" altLang="en-US" dirty="0" smtClean="0"/>
              <a:t>관리</a:t>
            </a:r>
            <a:endParaRPr lang="en-US" altLang="ko-KR" dirty="0" smtClean="0"/>
          </a:p>
          <a:p>
            <a:pPr marL="342000" indent="0" fontAlgn="base">
              <a:buNone/>
            </a:pPr>
            <a:r>
              <a:rPr lang="en-US" altLang="ko-KR" dirty="0" smtClean="0"/>
              <a:t>CPM(Critical </a:t>
            </a:r>
            <a:r>
              <a:rPr lang="en-US" altLang="ko-KR" dirty="0"/>
              <a:t>Path Method) : </a:t>
            </a:r>
            <a:r>
              <a:rPr lang="ko-KR" altLang="en-US" dirty="0" err="1"/>
              <a:t>듀퐁사에서</a:t>
            </a:r>
            <a:r>
              <a:rPr lang="ko-KR" altLang="en-US" dirty="0"/>
              <a:t> 공장건설의 진척 관리</a:t>
            </a:r>
          </a:p>
          <a:p>
            <a:pPr fontAlgn="base"/>
            <a:r>
              <a:rPr lang="ko-KR" altLang="en-US" dirty="0" smtClean="0"/>
              <a:t>프로젝트의 </a:t>
            </a:r>
            <a:r>
              <a:rPr lang="ko-KR" altLang="en-US" dirty="0"/>
              <a:t>일정 구성에 중요한 역할</a:t>
            </a:r>
          </a:p>
          <a:p>
            <a:pPr fontAlgn="base"/>
            <a:r>
              <a:rPr lang="ko-KR" altLang="en-US" dirty="0" smtClean="0"/>
              <a:t>연구 </a:t>
            </a:r>
            <a:r>
              <a:rPr lang="ko-KR" altLang="en-US" dirty="0"/>
              <a:t>프로젝트</a:t>
            </a:r>
            <a:r>
              <a:rPr lang="en-US" altLang="ko-KR" dirty="0"/>
              <a:t>, </a:t>
            </a:r>
            <a:r>
              <a:rPr lang="ko-KR" altLang="en-US" dirty="0"/>
              <a:t>소프트웨어 개발</a:t>
            </a:r>
            <a:r>
              <a:rPr lang="en-US" altLang="ko-KR" dirty="0"/>
              <a:t>, </a:t>
            </a:r>
            <a:r>
              <a:rPr lang="ko-KR" altLang="en-US" dirty="0"/>
              <a:t>건축</a:t>
            </a:r>
            <a:r>
              <a:rPr lang="en-US" altLang="ko-KR" dirty="0"/>
              <a:t>, </a:t>
            </a:r>
            <a:r>
              <a:rPr lang="ko-KR" altLang="en-US" dirty="0"/>
              <a:t>제품개발 등에 쓰임</a:t>
            </a:r>
          </a:p>
          <a:p>
            <a:pPr fontAlgn="base"/>
            <a:r>
              <a:rPr lang="ko-KR" altLang="en-US" dirty="0" err="1" smtClean="0"/>
              <a:t>간트</a:t>
            </a:r>
            <a:r>
              <a:rPr lang="ko-KR" altLang="en-US" dirty="0" smtClean="0"/>
              <a:t> </a:t>
            </a:r>
            <a:r>
              <a:rPr lang="ko-KR" altLang="en-US" dirty="0"/>
              <a:t>차트와의 차이점</a:t>
            </a:r>
            <a:r>
              <a:rPr lang="en-US" altLang="ko-KR" dirty="0"/>
              <a:t>: </a:t>
            </a:r>
            <a:r>
              <a:rPr lang="ko-KR" altLang="en-US" dirty="0"/>
              <a:t>작업 간의 선후 관계가 표시</a:t>
            </a:r>
          </a:p>
          <a:p>
            <a:endParaRPr lang="ko-KR" altLang="en-US" dirty="0"/>
          </a:p>
        </p:txBody>
      </p:sp>
      <p:pic>
        <p:nvPicPr>
          <p:cNvPr id="23554" name="Picture 2" descr="C:\Users\Administrator\Desktop\창의공학설계\창의공학설계_그림파일\2장\그림2-18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3861048"/>
            <a:ext cx="3240360" cy="2344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2984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ko-KR" dirty="0"/>
              <a:t>(7) </a:t>
            </a:r>
            <a:r>
              <a:rPr lang="ko-KR" altLang="en-US" dirty="0"/>
              <a:t>각종 서류의 작성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ko-KR" altLang="en-US" dirty="0"/>
              <a:t>자기소개서 작성</a:t>
            </a:r>
            <a:r>
              <a:rPr lang="en-US" altLang="ko-KR" dirty="0"/>
              <a:t>(self-introduction document)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pPr fontAlgn="base"/>
            <a:r>
              <a:rPr lang="ko-KR" altLang="en-US" dirty="0" smtClean="0"/>
              <a:t>타인에게 </a:t>
            </a:r>
            <a:r>
              <a:rPr lang="ko-KR" altLang="en-US" dirty="0"/>
              <a:t>본인을 소개하기 위한 목적으로 작성하는 문서</a:t>
            </a:r>
          </a:p>
          <a:p>
            <a:pPr fontAlgn="base"/>
            <a:r>
              <a:rPr lang="ko-KR" altLang="en-US" dirty="0" smtClean="0"/>
              <a:t>신입생 </a:t>
            </a:r>
            <a:r>
              <a:rPr lang="ko-KR" altLang="en-US" dirty="0"/>
              <a:t>선발</a:t>
            </a:r>
            <a:r>
              <a:rPr lang="en-US" altLang="ko-KR" dirty="0"/>
              <a:t>, </a:t>
            </a:r>
            <a:r>
              <a:rPr lang="ko-KR" altLang="en-US" dirty="0"/>
              <a:t>직장 취직</a:t>
            </a:r>
            <a:r>
              <a:rPr lang="en-US" altLang="ko-KR" dirty="0"/>
              <a:t>, </a:t>
            </a:r>
            <a:r>
              <a:rPr lang="ko-KR" altLang="en-US" dirty="0"/>
              <a:t>특정 단체 가입 등</a:t>
            </a:r>
          </a:p>
          <a:p>
            <a:pPr fontAlgn="base"/>
            <a:r>
              <a:rPr lang="ko-KR" altLang="en-US" dirty="0" smtClean="0"/>
              <a:t>자신의 </a:t>
            </a:r>
            <a:r>
              <a:rPr lang="ko-KR" altLang="en-US" dirty="0"/>
              <a:t>강점을 부각하고 </a:t>
            </a:r>
            <a:r>
              <a:rPr lang="ko-KR" altLang="en-US" dirty="0" err="1"/>
              <a:t>진정성</a:t>
            </a:r>
            <a:r>
              <a:rPr lang="ko-KR" altLang="en-US" dirty="0"/>
              <a:t> 있게 작성</a:t>
            </a:r>
          </a:p>
          <a:p>
            <a:pPr fontAlgn="base"/>
            <a:r>
              <a:rPr lang="ko-KR" altLang="en-US" dirty="0" smtClean="0"/>
              <a:t>한눈에 </a:t>
            </a:r>
            <a:r>
              <a:rPr lang="ko-KR" altLang="en-US" dirty="0"/>
              <a:t>들어올 수 있는 문장이나 흥미로운 내용으로 작성</a:t>
            </a:r>
          </a:p>
          <a:p>
            <a:pPr fontAlgn="base"/>
            <a:r>
              <a:rPr lang="ko-KR" altLang="en-US" dirty="0" smtClean="0"/>
              <a:t>각 </a:t>
            </a:r>
            <a:r>
              <a:rPr lang="ko-KR" altLang="en-US" dirty="0"/>
              <a:t>항목에 적절하고 재미있는 소제목을 기재</a:t>
            </a:r>
          </a:p>
          <a:p>
            <a:endParaRPr lang="ko-KR" altLang="en-US" dirty="0"/>
          </a:p>
        </p:txBody>
      </p:sp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4919" y="3789040"/>
            <a:ext cx="3421217" cy="1944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92984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ko-KR" dirty="0"/>
              <a:t>1. </a:t>
            </a:r>
            <a:r>
              <a:rPr lang="ko-KR" altLang="en-US" dirty="0"/>
              <a:t>창의성 향상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altLang="ko-KR" dirty="0"/>
              <a:t>1.1 </a:t>
            </a:r>
            <a:r>
              <a:rPr lang="ko-KR" altLang="en-US" dirty="0"/>
              <a:t>창의성의 정의와 구성 요소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pPr fontAlgn="base">
              <a:buAutoNum type="arabicParenBoth"/>
            </a:pPr>
            <a:r>
              <a:rPr lang="ko-KR" altLang="en-US" dirty="0" smtClean="0"/>
              <a:t>창의성의 </a:t>
            </a:r>
            <a:r>
              <a:rPr lang="ko-KR" altLang="en-US" dirty="0"/>
              <a:t>의미와 창의성 향상 </a:t>
            </a:r>
            <a:r>
              <a:rPr lang="ko-KR" altLang="en-US" dirty="0" smtClean="0"/>
              <a:t>방법</a:t>
            </a:r>
            <a:endParaRPr lang="en-US" altLang="ko-KR" dirty="0" smtClean="0"/>
          </a:p>
          <a:p>
            <a:pPr marL="0" indent="0" fontAlgn="base">
              <a:buNone/>
            </a:pPr>
            <a:endParaRPr lang="ko-KR" altLang="en-US" sz="800" dirty="0"/>
          </a:p>
          <a:p>
            <a:pPr fontAlgn="base"/>
            <a:r>
              <a:rPr lang="en-US" altLang="ko-KR" dirty="0" smtClean="0"/>
              <a:t>‘</a:t>
            </a:r>
            <a:r>
              <a:rPr lang="ko-KR" altLang="en-US" dirty="0"/>
              <a:t>창의성’</a:t>
            </a:r>
            <a:r>
              <a:rPr lang="en-US" altLang="ko-KR" dirty="0"/>
              <a:t>(creativity)</a:t>
            </a:r>
            <a:r>
              <a:rPr lang="ko-KR" altLang="en-US" dirty="0"/>
              <a:t>이란 새롭고 독창적인 생각</a:t>
            </a:r>
          </a:p>
          <a:p>
            <a:pPr fontAlgn="base"/>
            <a:r>
              <a:rPr lang="ko-KR" altLang="en-US" dirty="0" smtClean="0"/>
              <a:t>주어진 </a:t>
            </a:r>
            <a:r>
              <a:rPr lang="ko-KR" altLang="en-US" dirty="0"/>
              <a:t>문제에 대해 더 효율적인 해결 방법을 찾아내는 것</a:t>
            </a:r>
          </a:p>
          <a:p>
            <a:pPr fontAlgn="base"/>
            <a:r>
              <a:rPr lang="ko-KR" altLang="en-US" dirty="0" smtClean="0"/>
              <a:t>창의성이 </a:t>
            </a:r>
            <a:r>
              <a:rPr lang="ko-KR" altLang="en-US" dirty="0"/>
              <a:t>뛰어난 대표적인 인물들</a:t>
            </a:r>
          </a:p>
          <a:p>
            <a:pPr marL="162000" indent="0" fontAlgn="base">
              <a:buNone/>
            </a:pPr>
            <a:r>
              <a:rPr lang="en-US" altLang="ko-KR" dirty="0" smtClean="0"/>
              <a:t>- </a:t>
            </a:r>
            <a:r>
              <a:rPr lang="ko-KR" altLang="en-US" dirty="0" smtClean="0"/>
              <a:t>레오나르도 </a:t>
            </a:r>
            <a:r>
              <a:rPr lang="ko-KR" altLang="en-US" dirty="0"/>
              <a:t>다빈치</a:t>
            </a:r>
            <a:r>
              <a:rPr lang="en-US" altLang="ko-KR" dirty="0"/>
              <a:t>(1452~1519)</a:t>
            </a:r>
            <a:endParaRPr lang="ko-KR" altLang="en-US" dirty="0"/>
          </a:p>
          <a:p>
            <a:pPr marL="162000" indent="0" fontAlgn="base">
              <a:buNone/>
            </a:pPr>
            <a:r>
              <a:rPr lang="en-US" altLang="ko-KR" dirty="0" smtClean="0"/>
              <a:t>- </a:t>
            </a:r>
            <a:r>
              <a:rPr lang="ko-KR" altLang="en-US" dirty="0" err="1" smtClean="0"/>
              <a:t>스티브</a:t>
            </a:r>
            <a:r>
              <a:rPr lang="ko-KR" altLang="en-US" dirty="0" smtClean="0"/>
              <a:t> </a:t>
            </a:r>
            <a:r>
              <a:rPr lang="ko-KR" altLang="en-US" dirty="0" err="1"/>
              <a:t>잡스</a:t>
            </a:r>
            <a:r>
              <a:rPr lang="en-US" altLang="ko-KR" dirty="0"/>
              <a:t>(1955~2011)</a:t>
            </a:r>
            <a:endParaRPr lang="ko-KR" altLang="en-US" dirty="0"/>
          </a:p>
          <a:p>
            <a:pPr marL="162000" indent="0" fontAlgn="base">
              <a:buNone/>
            </a:pPr>
            <a:r>
              <a:rPr lang="en-US" altLang="ko-KR" dirty="0" smtClean="0"/>
              <a:t>- </a:t>
            </a:r>
            <a:r>
              <a:rPr lang="ko-KR" altLang="en-US" dirty="0" err="1" smtClean="0"/>
              <a:t>월트</a:t>
            </a:r>
            <a:r>
              <a:rPr lang="ko-KR" altLang="en-US" dirty="0" smtClean="0"/>
              <a:t> </a:t>
            </a:r>
            <a:r>
              <a:rPr lang="ko-KR" altLang="en-US" dirty="0"/>
              <a:t>디즈니</a:t>
            </a:r>
            <a:r>
              <a:rPr lang="en-US" altLang="ko-KR" dirty="0"/>
              <a:t>(1901~1966)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1026" name="Picture 2" descr="C:\Users\Administrator\Desktop\창의공학설계-5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4344888"/>
            <a:ext cx="4651803" cy="1801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0492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각종 서류의 작성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ko-KR" altLang="en-US" dirty="0"/>
              <a:t>리포트 작성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pPr fontAlgn="base"/>
            <a:r>
              <a:rPr lang="ko-KR" altLang="en-US" dirty="0" smtClean="0"/>
              <a:t>자신만의 </a:t>
            </a:r>
            <a:r>
              <a:rPr lang="ko-KR" altLang="en-US" dirty="0"/>
              <a:t>독특한 리포트 표지를 만드는 것이 좋음</a:t>
            </a:r>
          </a:p>
          <a:p>
            <a:pPr fontAlgn="base"/>
            <a:r>
              <a:rPr lang="ko-KR" altLang="en-US" dirty="0" smtClean="0"/>
              <a:t>리포트의 </a:t>
            </a:r>
            <a:r>
              <a:rPr lang="ko-KR" altLang="en-US" dirty="0"/>
              <a:t>실제 예</a:t>
            </a:r>
          </a:p>
          <a:p>
            <a:endParaRPr lang="ko-KR" altLang="en-US" dirty="0"/>
          </a:p>
        </p:txBody>
      </p:sp>
      <p:pic>
        <p:nvPicPr>
          <p:cNvPr id="25602" name="Picture 2" descr="C:\Users\Administrator\Desktop\창의공학설계\창의공학설계_그림파일\2장\그림2-19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69"/>
          <a:stretch/>
        </p:blipFill>
        <p:spPr bwMode="auto">
          <a:xfrm>
            <a:off x="2627784" y="2564904"/>
            <a:ext cx="2664296" cy="3592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2984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ko-KR" altLang="en-US" dirty="0"/>
              <a:t>공학설계 팀의 각종 보고서 작성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4"/>
          </p:nvPr>
        </p:nvSpPr>
        <p:spPr>
          <a:xfrm>
            <a:off x="755576" y="1268760"/>
            <a:ext cx="7776864" cy="3600400"/>
          </a:xfrm>
        </p:spPr>
        <p:txBody>
          <a:bodyPr/>
          <a:lstStyle/>
          <a:p>
            <a:r>
              <a:rPr lang="ko-KR" altLang="en-US" dirty="0"/>
              <a:t>프로젝트 </a:t>
            </a:r>
            <a:r>
              <a:rPr lang="ko-KR" altLang="en-US" dirty="0" smtClean="0"/>
              <a:t>설계계획서</a:t>
            </a:r>
            <a:endParaRPr lang="en-US" altLang="ko-KR" dirty="0"/>
          </a:p>
          <a:p>
            <a:r>
              <a:rPr lang="ko-KR" altLang="en-US" dirty="0" smtClean="0"/>
              <a:t>프로젝트 중간보고서</a:t>
            </a:r>
            <a:endParaRPr lang="en-US" altLang="ko-KR" dirty="0"/>
          </a:p>
          <a:p>
            <a:r>
              <a:rPr lang="ko-KR" altLang="en-US" dirty="0" smtClean="0"/>
              <a:t>프로젝트 </a:t>
            </a:r>
            <a:r>
              <a:rPr lang="ko-KR" altLang="en-US" dirty="0"/>
              <a:t>최종보고서</a:t>
            </a:r>
          </a:p>
          <a:p>
            <a:endParaRPr lang="ko-KR" altLang="en-US" dirty="0"/>
          </a:p>
        </p:txBody>
      </p:sp>
      <p:pic>
        <p:nvPicPr>
          <p:cNvPr id="26626" name="Picture 2" descr="C:\Users\Administrator\Desktop\창의공학설계\창의공학설계_그림파일\2장\표2-3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8" y="1107471"/>
            <a:ext cx="3456384" cy="5057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1220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ko-KR" dirty="0"/>
              <a:t>(1) </a:t>
            </a:r>
            <a:r>
              <a:rPr lang="ko-KR" altLang="en-US" dirty="0"/>
              <a:t>창의성의 의미와 창의성 향상 방법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ko-KR" altLang="en-US" dirty="0"/>
              <a:t>창의성에 대한 다양한 의견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pPr fontAlgn="base"/>
            <a:r>
              <a:rPr lang="ko-KR" altLang="en-US" dirty="0" smtClean="0"/>
              <a:t>새롭고 </a:t>
            </a:r>
            <a:r>
              <a:rPr lang="ko-KR" altLang="en-US" dirty="0"/>
              <a:t>독창적인 착상이나 발상</a:t>
            </a:r>
          </a:p>
          <a:p>
            <a:pPr fontAlgn="base"/>
            <a:r>
              <a:rPr lang="ko-KR" altLang="en-US" dirty="0" smtClean="0"/>
              <a:t>새로운 </a:t>
            </a:r>
            <a:r>
              <a:rPr lang="ko-KR" altLang="en-US" dirty="0"/>
              <a:t>아이디어를 통해 새롭고 적절한 것을 만들어내는 능력</a:t>
            </a:r>
          </a:p>
          <a:p>
            <a:pPr fontAlgn="base"/>
            <a:r>
              <a:rPr lang="ko-KR" altLang="en-US" dirty="0" smtClean="0"/>
              <a:t>새로운 </a:t>
            </a:r>
            <a:r>
              <a:rPr lang="ko-KR" altLang="en-US" dirty="0"/>
              <a:t>해결책을 제시하는 정신적인 과정과 능력 </a:t>
            </a:r>
          </a:p>
          <a:p>
            <a:pPr fontAlgn="base"/>
            <a:r>
              <a:rPr lang="ko-KR" altLang="en-US" dirty="0" smtClean="0"/>
              <a:t>독창적이며 </a:t>
            </a:r>
            <a:r>
              <a:rPr lang="ko-KR" altLang="en-US" dirty="0"/>
              <a:t>의미 있고 유용한 것</a:t>
            </a:r>
          </a:p>
          <a:p>
            <a:endParaRPr lang="ko-KR" altLang="en-US" dirty="0"/>
          </a:p>
        </p:txBody>
      </p:sp>
      <p:pic>
        <p:nvPicPr>
          <p:cNvPr id="2050" name="Picture 2" descr="C:\Users\Administrator\Desktop\창의공학설계\창의공학설계_그림파일\2장\그림2-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1874" y="3370453"/>
            <a:ext cx="4670326" cy="2218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4114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Administrator\Desktop\창의공학설계\창의공학설계_그림파일\2장\그림2-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3893295"/>
            <a:ext cx="3024336" cy="2344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ko-KR" dirty="0"/>
              <a:t>(2) </a:t>
            </a:r>
            <a:r>
              <a:rPr lang="ko-KR" altLang="en-US" dirty="0"/>
              <a:t>창의성의 구성요소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4"/>
          </p:nvPr>
        </p:nvSpPr>
        <p:spPr>
          <a:xfrm>
            <a:off x="755576" y="1268760"/>
            <a:ext cx="7776864" cy="3600400"/>
          </a:xfrm>
        </p:spPr>
        <p:txBody>
          <a:bodyPr/>
          <a:lstStyle/>
          <a:p>
            <a:pPr fontAlgn="base"/>
            <a:r>
              <a:rPr lang="ko-KR" altLang="en-US" dirty="0" err="1"/>
              <a:t>조이</a:t>
            </a:r>
            <a:r>
              <a:rPr lang="ko-KR" altLang="en-US" dirty="0"/>
              <a:t> 폴 </a:t>
            </a:r>
            <a:r>
              <a:rPr lang="ko-KR" altLang="en-US" dirty="0" err="1"/>
              <a:t>길포드</a:t>
            </a:r>
            <a:r>
              <a:rPr lang="en-US" altLang="ko-KR" dirty="0"/>
              <a:t>(Joy Paul Guilford, 1897~1988)(</a:t>
            </a:r>
            <a:r>
              <a:rPr lang="ko-KR" altLang="en-US" dirty="0"/>
              <a:t>심리학자</a:t>
            </a:r>
            <a:r>
              <a:rPr lang="en-US" altLang="ko-KR" dirty="0"/>
              <a:t>) </a:t>
            </a:r>
            <a:endParaRPr lang="en-US" altLang="ko-KR" dirty="0" smtClean="0"/>
          </a:p>
          <a:p>
            <a:pPr marL="0" indent="0" fontAlgn="base">
              <a:buNone/>
            </a:pPr>
            <a:endParaRPr lang="ko-KR" altLang="en-US" sz="800" dirty="0"/>
          </a:p>
          <a:p>
            <a:pPr marL="0" indent="0" fontAlgn="base">
              <a:buNone/>
            </a:pPr>
            <a:r>
              <a:rPr lang="en-US" altLang="ko-KR" dirty="0" smtClean="0"/>
              <a:t>  - </a:t>
            </a:r>
            <a:r>
              <a:rPr lang="ko-KR" altLang="en-US" dirty="0"/>
              <a:t>창의성을 인지적 능력으로 판단</a:t>
            </a:r>
          </a:p>
          <a:p>
            <a:pPr marL="0" indent="0" fontAlgn="base">
              <a:buNone/>
            </a:pPr>
            <a:r>
              <a:rPr lang="en-US" altLang="ko-KR" dirty="0" smtClean="0"/>
              <a:t>  - </a:t>
            </a:r>
            <a:r>
              <a:rPr lang="ko-KR" altLang="en-US" dirty="0"/>
              <a:t>초기의 창의성 구성 요소 </a:t>
            </a:r>
            <a:r>
              <a:rPr lang="en-US" altLang="ko-KR" dirty="0"/>
              <a:t>: </a:t>
            </a:r>
            <a:r>
              <a:rPr lang="ko-KR" altLang="en-US" dirty="0" err="1"/>
              <a:t>유창성</a:t>
            </a:r>
            <a:r>
              <a:rPr lang="en-US" altLang="ko-KR" dirty="0"/>
              <a:t>, </a:t>
            </a:r>
            <a:r>
              <a:rPr lang="ko-KR" altLang="en-US" dirty="0"/>
              <a:t>유연성</a:t>
            </a:r>
            <a:r>
              <a:rPr lang="en-US" altLang="ko-KR" dirty="0"/>
              <a:t>, </a:t>
            </a:r>
            <a:r>
              <a:rPr lang="ko-KR" altLang="en-US" dirty="0"/>
              <a:t>독창성</a:t>
            </a:r>
            <a:r>
              <a:rPr lang="en-US" altLang="ko-KR" dirty="0"/>
              <a:t>, </a:t>
            </a:r>
            <a:r>
              <a:rPr lang="ko-KR" altLang="en-US" dirty="0" err="1" smtClean="0"/>
              <a:t>정교성</a:t>
            </a:r>
            <a:endParaRPr lang="en-US" altLang="ko-KR" dirty="0" smtClean="0"/>
          </a:p>
          <a:p>
            <a:pPr marL="0" indent="0" fontAlgn="base">
              <a:buNone/>
            </a:pPr>
            <a:endParaRPr lang="ko-KR" altLang="en-US" dirty="0"/>
          </a:p>
          <a:p>
            <a:pPr fontAlgn="base" latinLnBrk="0"/>
            <a:r>
              <a:rPr lang="ko-KR" altLang="en-US" dirty="0" err="1"/>
              <a:t>미하이</a:t>
            </a:r>
            <a:r>
              <a:rPr lang="ko-KR" altLang="en-US" dirty="0"/>
              <a:t> </a:t>
            </a:r>
            <a:r>
              <a:rPr lang="ko-KR" altLang="en-US" dirty="0" err="1"/>
              <a:t>칙센트미하이</a:t>
            </a:r>
            <a:r>
              <a:rPr lang="en-US" altLang="ko-KR" dirty="0"/>
              <a:t>(</a:t>
            </a:r>
            <a:r>
              <a:rPr lang="en-US" altLang="ko-KR" dirty="0" err="1"/>
              <a:t>Mihaly</a:t>
            </a:r>
            <a:r>
              <a:rPr lang="en-US" altLang="ko-KR" dirty="0"/>
              <a:t> </a:t>
            </a:r>
            <a:r>
              <a:rPr lang="en-US" altLang="ko-KR" dirty="0" err="1"/>
              <a:t>Csikszentmihalyi</a:t>
            </a:r>
            <a:r>
              <a:rPr lang="en-US" altLang="ko-KR" dirty="0"/>
              <a:t>)(</a:t>
            </a:r>
            <a:r>
              <a:rPr lang="ko-KR" altLang="en-US" dirty="0"/>
              <a:t>심리학자</a:t>
            </a:r>
            <a:r>
              <a:rPr lang="en-US" altLang="ko-KR" dirty="0" smtClean="0"/>
              <a:t>)</a:t>
            </a:r>
          </a:p>
          <a:p>
            <a:pPr marL="0" indent="0" fontAlgn="base" latinLnBrk="0">
              <a:buNone/>
            </a:pPr>
            <a:endParaRPr lang="ko-KR" altLang="en-US" sz="800" dirty="0"/>
          </a:p>
          <a:p>
            <a:pPr marL="0" indent="0" fontAlgn="base" latinLnBrk="0">
              <a:buNone/>
            </a:pPr>
            <a:r>
              <a:rPr lang="en-US" altLang="ko-KR" dirty="0" smtClean="0"/>
              <a:t>  - </a:t>
            </a:r>
            <a:r>
              <a:rPr lang="ko-KR" altLang="en-US" dirty="0"/>
              <a:t>창의성은 후천적인 요소에 더 많이 좌우된다는 견해를 가짐</a:t>
            </a:r>
          </a:p>
          <a:p>
            <a:pPr marL="0" indent="0" fontAlgn="base">
              <a:buNone/>
            </a:pPr>
            <a:r>
              <a:rPr lang="en-US" altLang="ko-KR" dirty="0" smtClean="0"/>
              <a:t>  - </a:t>
            </a:r>
            <a:r>
              <a:rPr lang="ko-KR" altLang="en-US" dirty="0"/>
              <a:t>창의적 산출물을 얻기 위한 요건</a:t>
            </a:r>
            <a:r>
              <a:rPr lang="en-US" altLang="ko-KR" dirty="0"/>
              <a:t>: </a:t>
            </a:r>
            <a:r>
              <a:rPr lang="ko-KR" altLang="en-US" dirty="0"/>
              <a:t>전문 지식</a:t>
            </a:r>
            <a:r>
              <a:rPr lang="en-US" altLang="ko-KR" dirty="0"/>
              <a:t>, </a:t>
            </a:r>
            <a:r>
              <a:rPr lang="ko-KR" altLang="en-US" dirty="0"/>
              <a:t>창의적 사고</a:t>
            </a:r>
            <a:r>
              <a:rPr lang="en-US" altLang="ko-KR" dirty="0"/>
              <a:t>, </a:t>
            </a:r>
            <a:r>
              <a:rPr lang="ko-KR" altLang="en-US" dirty="0"/>
              <a:t>몰입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38552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ko-KR" dirty="0"/>
              <a:t>1.2 </a:t>
            </a:r>
            <a:r>
              <a:rPr lang="ko-KR" altLang="en-US" dirty="0"/>
              <a:t>창의성 향상의 기본 원칙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4"/>
          </p:nvPr>
        </p:nvSpPr>
        <p:spPr>
          <a:xfrm>
            <a:off x="755576" y="1268760"/>
            <a:ext cx="7776864" cy="3600400"/>
          </a:xfrm>
        </p:spPr>
        <p:txBody>
          <a:bodyPr/>
          <a:lstStyle/>
          <a:p>
            <a:pPr fontAlgn="base"/>
            <a:r>
              <a:rPr lang="ko-KR" altLang="en-US" dirty="0"/>
              <a:t>미국의 미래학자 </a:t>
            </a:r>
            <a:r>
              <a:rPr lang="ko-KR" altLang="en-US" dirty="0" err="1"/>
              <a:t>대니얼</a:t>
            </a:r>
            <a:r>
              <a:rPr lang="ko-KR" altLang="en-US" dirty="0"/>
              <a:t> 핑크</a:t>
            </a:r>
            <a:r>
              <a:rPr lang="en-US" altLang="ko-KR" dirty="0"/>
              <a:t>(Daniel H. Pink, 1978</a:t>
            </a:r>
            <a:r>
              <a:rPr lang="en-US" altLang="ko-KR" dirty="0" smtClean="0"/>
              <a:t>~)</a:t>
            </a:r>
          </a:p>
          <a:p>
            <a:pPr marL="0" indent="0" fontAlgn="base">
              <a:buNone/>
            </a:pPr>
            <a:endParaRPr lang="ko-KR" altLang="en-US" sz="800" dirty="0"/>
          </a:p>
          <a:p>
            <a:pPr marL="0" indent="0" fontAlgn="base">
              <a:buNone/>
            </a:pPr>
            <a:r>
              <a:rPr lang="en-US" altLang="ko-KR" dirty="0" smtClean="0"/>
              <a:t>  - </a:t>
            </a:r>
            <a:r>
              <a:rPr lang="ko-KR" altLang="en-US" dirty="0"/>
              <a:t>저서 </a:t>
            </a:r>
            <a:r>
              <a:rPr lang="en-US" altLang="ko-KR" dirty="0"/>
              <a:t>『</a:t>
            </a:r>
            <a:r>
              <a:rPr lang="ko-KR" altLang="en-US" dirty="0"/>
              <a:t>새로운 미래가 온다</a:t>
            </a:r>
            <a:r>
              <a:rPr lang="en-US" altLang="ko-KR" dirty="0"/>
              <a:t>(A Whole New Mind)』</a:t>
            </a:r>
            <a:endParaRPr lang="ko-KR" altLang="en-US" dirty="0"/>
          </a:p>
          <a:p>
            <a:pPr marL="0" indent="0" fontAlgn="base">
              <a:buNone/>
            </a:pPr>
            <a:r>
              <a:rPr lang="en-US" altLang="ko-KR" dirty="0" smtClean="0"/>
              <a:t>  - </a:t>
            </a:r>
            <a:r>
              <a:rPr lang="ko-KR" altLang="en-US" dirty="0"/>
              <a:t>감성적이고 창의적인 사고력 배양의 중요성을 강조</a:t>
            </a:r>
          </a:p>
          <a:p>
            <a:pPr marL="0" indent="0" fontAlgn="base">
              <a:buNone/>
            </a:pPr>
            <a:r>
              <a:rPr lang="en-US" altLang="ko-KR" dirty="0" smtClean="0"/>
              <a:t>  - </a:t>
            </a:r>
            <a:r>
              <a:rPr lang="ko-KR" altLang="en-US" dirty="0" err="1"/>
              <a:t>대니얼</a:t>
            </a:r>
            <a:r>
              <a:rPr lang="ko-KR" altLang="en-US" dirty="0"/>
              <a:t> 핑크의 창의성 향상의 원칙</a:t>
            </a:r>
          </a:p>
          <a:p>
            <a:endParaRPr lang="ko-KR" altLang="en-US" dirty="0"/>
          </a:p>
        </p:txBody>
      </p:sp>
      <p:pic>
        <p:nvPicPr>
          <p:cNvPr id="4098" name="Picture 2" descr="C:\Users\Administrator\Desktop\창의공학설계-55-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924944"/>
            <a:ext cx="5995061" cy="2880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4114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ko-KR" altLang="en-US" dirty="0"/>
              <a:t>창의성의 다양한 표현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ko-KR" altLang="en-US" dirty="0"/>
              <a:t>아인슈타인</a:t>
            </a:r>
            <a:r>
              <a:rPr lang="en-US" altLang="ko-KR" dirty="0"/>
              <a:t>, </a:t>
            </a:r>
            <a:r>
              <a:rPr lang="ko-KR" altLang="en-US" dirty="0"/>
              <a:t>에디슨</a:t>
            </a:r>
            <a:r>
              <a:rPr lang="en-US" altLang="ko-KR" dirty="0"/>
              <a:t>, </a:t>
            </a:r>
            <a:r>
              <a:rPr lang="ko-KR" altLang="en-US" dirty="0" err="1"/>
              <a:t>젤린스키</a:t>
            </a:r>
            <a:r>
              <a:rPr lang="en-US" altLang="ko-KR" dirty="0"/>
              <a:t>, </a:t>
            </a:r>
            <a:r>
              <a:rPr lang="ko-KR" altLang="en-US" dirty="0" err="1"/>
              <a:t>스미스</a:t>
            </a:r>
            <a:r>
              <a:rPr lang="ko-KR" altLang="en-US" dirty="0"/>
              <a:t> 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5122" name="Picture 2" descr="C:\Users\Administrator\Desktop\창의공학설계\창의공학설계_그림파일\2장\그림2-3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291"/>
          <a:stretch/>
        </p:blipFill>
        <p:spPr bwMode="auto">
          <a:xfrm>
            <a:off x="1259632" y="4443767"/>
            <a:ext cx="4248472" cy="1721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Administrator\Desktop\창의공학설계-56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468" y="1725191"/>
            <a:ext cx="5458172" cy="2810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4114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ko-KR" dirty="0"/>
              <a:t>1.3 </a:t>
            </a:r>
            <a:r>
              <a:rPr lang="ko-KR" altLang="en-US" dirty="0"/>
              <a:t>창의성의 핵심 개념과 </a:t>
            </a:r>
            <a:r>
              <a:rPr lang="en-US" altLang="ko-KR" dirty="0"/>
              <a:t>3</a:t>
            </a:r>
            <a:r>
              <a:rPr lang="ko-KR" altLang="en-US" dirty="0"/>
              <a:t>대 요소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altLang="ko-KR" dirty="0"/>
              <a:t>(1) </a:t>
            </a:r>
            <a:r>
              <a:rPr lang="ko-KR" altLang="en-US" dirty="0"/>
              <a:t>창의성을 이루는 핵심 개념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ko-KR" altLang="en-US" dirty="0"/>
              <a:t>상상력</a:t>
            </a:r>
            <a:r>
              <a:rPr lang="en-US" altLang="ko-KR" dirty="0"/>
              <a:t>, </a:t>
            </a:r>
            <a:r>
              <a:rPr lang="ko-KR" altLang="en-US" dirty="0"/>
              <a:t>사고력</a:t>
            </a:r>
            <a:r>
              <a:rPr lang="en-US" altLang="ko-KR" dirty="0"/>
              <a:t>, </a:t>
            </a:r>
            <a:r>
              <a:rPr lang="ko-KR" altLang="en-US" dirty="0"/>
              <a:t>추리력</a:t>
            </a:r>
            <a:r>
              <a:rPr lang="en-US" altLang="ko-KR" dirty="0"/>
              <a:t>, </a:t>
            </a:r>
            <a:r>
              <a:rPr lang="ko-KR" altLang="en-US" dirty="0"/>
              <a:t>분석력</a:t>
            </a:r>
            <a:r>
              <a:rPr lang="en-US" altLang="ko-KR" dirty="0"/>
              <a:t>, </a:t>
            </a:r>
            <a:r>
              <a:rPr lang="ko-KR" altLang="en-US" dirty="0"/>
              <a:t>응용력 등</a:t>
            </a:r>
          </a:p>
          <a:p>
            <a:endParaRPr lang="ko-KR" altLang="en-US" dirty="0"/>
          </a:p>
        </p:txBody>
      </p:sp>
      <p:pic>
        <p:nvPicPr>
          <p:cNvPr id="6146" name="Picture 2" descr="C:\Users\Administrator\Desktop\창의공학설계\창의공학설계_그림파일\2장\그림2-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9715" y="2210197"/>
            <a:ext cx="4320480" cy="3824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8552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ko-KR" dirty="0"/>
              <a:t>(2) </a:t>
            </a:r>
            <a:r>
              <a:rPr lang="ko-KR" altLang="en-US" dirty="0"/>
              <a:t>창의성 </a:t>
            </a:r>
            <a:r>
              <a:rPr lang="en-US" altLang="ko-KR" dirty="0"/>
              <a:t>3</a:t>
            </a:r>
            <a:r>
              <a:rPr lang="ko-KR" altLang="en-US" dirty="0"/>
              <a:t>대 요소의 공학적 접근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4"/>
          </p:nvPr>
        </p:nvSpPr>
        <p:spPr>
          <a:xfrm>
            <a:off x="755576" y="1268760"/>
            <a:ext cx="7776864" cy="3600400"/>
          </a:xfrm>
        </p:spPr>
        <p:txBody>
          <a:bodyPr/>
          <a:lstStyle/>
          <a:p>
            <a:pPr fontAlgn="base"/>
            <a:r>
              <a:rPr lang="ko-KR" altLang="en-US" dirty="0" err="1"/>
              <a:t>테레사</a:t>
            </a:r>
            <a:r>
              <a:rPr lang="ko-KR" altLang="en-US" dirty="0"/>
              <a:t> </a:t>
            </a:r>
            <a:r>
              <a:rPr lang="ko-KR" altLang="en-US" dirty="0" err="1"/>
              <a:t>아마빌레</a:t>
            </a:r>
            <a:r>
              <a:rPr lang="en-US" altLang="ko-KR" dirty="0"/>
              <a:t>(Teresa M. </a:t>
            </a:r>
            <a:r>
              <a:rPr lang="en-US" altLang="ko-KR" dirty="0" err="1"/>
              <a:t>Amabile</a:t>
            </a:r>
            <a:r>
              <a:rPr lang="en-US" altLang="ko-KR" dirty="0" smtClean="0"/>
              <a:t>)</a:t>
            </a:r>
          </a:p>
          <a:p>
            <a:pPr marL="0" indent="0" fontAlgn="base">
              <a:buNone/>
            </a:pPr>
            <a:endParaRPr lang="ko-KR" altLang="en-US" sz="800" dirty="0"/>
          </a:p>
          <a:p>
            <a:pPr marL="0" indent="0" fontAlgn="base">
              <a:buNone/>
            </a:pPr>
            <a:r>
              <a:rPr lang="en-US" altLang="ko-KR" dirty="0" smtClean="0"/>
              <a:t>  - </a:t>
            </a:r>
            <a:r>
              <a:rPr lang="en-US" altLang="ko-KR" dirty="0"/>
              <a:t>1996</a:t>
            </a:r>
            <a:r>
              <a:rPr lang="ko-KR" altLang="en-US" dirty="0"/>
              <a:t>년 창의성의 </a:t>
            </a:r>
            <a:r>
              <a:rPr lang="en-US" altLang="ko-KR" dirty="0"/>
              <a:t>3</a:t>
            </a:r>
            <a:r>
              <a:rPr lang="ko-KR" altLang="en-US" dirty="0"/>
              <a:t>대 요소 정의</a:t>
            </a:r>
          </a:p>
          <a:p>
            <a:pPr marL="0" indent="0" fontAlgn="base">
              <a:buNone/>
            </a:pPr>
            <a:r>
              <a:rPr lang="en-US" altLang="ko-KR" dirty="0" smtClean="0"/>
              <a:t>  - </a:t>
            </a:r>
            <a:r>
              <a:rPr lang="ko-KR" altLang="en-US" dirty="0"/>
              <a:t>지식과 경험</a:t>
            </a:r>
            <a:r>
              <a:rPr lang="en-US" altLang="ko-KR" dirty="0"/>
              <a:t>, </a:t>
            </a:r>
            <a:r>
              <a:rPr lang="ko-KR" altLang="en-US" dirty="0"/>
              <a:t>내적 동기 유발</a:t>
            </a:r>
            <a:r>
              <a:rPr lang="en-US" altLang="ko-KR" dirty="0"/>
              <a:t>, </a:t>
            </a:r>
            <a:r>
              <a:rPr lang="ko-KR" altLang="en-US" dirty="0"/>
              <a:t>창의적 사고 능력</a:t>
            </a:r>
          </a:p>
          <a:p>
            <a:endParaRPr lang="ko-KR" altLang="en-US" dirty="0"/>
          </a:p>
        </p:txBody>
      </p:sp>
      <p:pic>
        <p:nvPicPr>
          <p:cNvPr id="7170" name="Picture 2" descr="C:\Users\Administrator\Desktop\창의공학설계\창의공학설계_그림파일\2장\그림2-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2328" y="2420888"/>
            <a:ext cx="4104456" cy="2589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Picture 3" descr="C:\Users\Administrator\Desktop\창의공학설계\창의공학설계_그림파일\2장\그림2-5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734" y="3284984"/>
            <a:ext cx="3183210" cy="1749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8552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494</TotalTime>
  <Words>1346</Words>
  <Application>Microsoft Office PowerPoint</Application>
  <PresentationFormat>화면 슬라이드 쇼(4:3)</PresentationFormat>
  <Paragraphs>199</Paragraphs>
  <Slides>31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31</vt:i4>
      </vt:variant>
    </vt:vector>
  </HeadingPairs>
  <TitlesOfParts>
    <vt:vector size="38" baseType="lpstr">
      <vt:lpstr>굴림</vt:lpstr>
      <vt:lpstr>Arial</vt:lpstr>
      <vt:lpstr>맑은 고딕</vt:lpstr>
      <vt:lpstr>Wingdings</vt:lpstr>
      <vt:lpstr>Agency FB</vt:lpstr>
      <vt:lpstr>Office 테마</vt:lpstr>
      <vt:lpstr>1_Office 테마</vt:lpstr>
      <vt:lpstr>PowerPoint 프레젠테이션</vt:lpstr>
      <vt:lpstr>PowerPoint 프레젠테이션</vt:lpstr>
      <vt:lpstr>1. 창의성 향상</vt:lpstr>
      <vt:lpstr>(1) 창의성의 의미와 창의성 향상 방법</vt:lpstr>
      <vt:lpstr>(2) 창의성의 구성요소</vt:lpstr>
      <vt:lpstr>1.2 창의성 향상의 기본 원칙</vt:lpstr>
      <vt:lpstr>창의성의 다양한 표현</vt:lpstr>
      <vt:lpstr>1.3 창의성의 핵심 개념과 3대 요소</vt:lpstr>
      <vt:lpstr>(2) 창의성 3대 요소의 공학적 접근</vt:lpstr>
      <vt:lpstr>2. 공학에서의 창의성 향상</vt:lpstr>
      <vt:lpstr>2.2 공학에서의 창의성 향상 방법</vt:lpstr>
      <vt:lpstr>(2) 창의적인 사람들의 주요 특성</vt:lpstr>
      <vt:lpstr>2.3 창의적 인간과 창의적 사례</vt:lpstr>
      <vt:lpstr>창의적 인간과 창의적 사례</vt:lpstr>
      <vt:lpstr>3. 프레젠테이션과 공학설계 프로젝트의 수행</vt:lpstr>
      <vt:lpstr>(2) 프레젠테이션의 작성</vt:lpstr>
      <vt:lpstr>(3) 프레젠테이션의 단계와 요소</vt:lpstr>
      <vt:lpstr>프레젠테이션의 단계와 요소</vt:lpstr>
      <vt:lpstr>3.2 파워포인트를 이용한 프레젠테이션</vt:lpstr>
      <vt:lpstr>(2) 파워포인트를 이용한 화면 구성</vt:lpstr>
      <vt:lpstr>3.3 공학설계를 위한 프로젝트의 수행</vt:lpstr>
      <vt:lpstr>(2) 프로젝트의 예</vt:lpstr>
      <vt:lpstr>(3) 효과적인 프로젝트 팀의 특징</vt:lpstr>
      <vt:lpstr>(4) 프로젝트 관리</vt:lpstr>
      <vt:lpstr>(5) 프로젝트 팀원의 역할 분담과 팀 규칙</vt:lpstr>
      <vt:lpstr>프로젝트 팀 규칙의 간단한 예</vt:lpstr>
      <vt:lpstr>(6) 프로젝트의 일정관리</vt:lpstr>
      <vt:lpstr>프로젝트의 일정관리</vt:lpstr>
      <vt:lpstr>(7) 각종 서류의 작성</vt:lpstr>
      <vt:lpstr>각종 서류의 작성</vt:lpstr>
      <vt:lpstr>공학설계 팀의 각종 보고서 작성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HEEJU</dc:creator>
  <cp:lastModifiedBy>Windows 사용자</cp:lastModifiedBy>
  <cp:revision>431</cp:revision>
  <dcterms:created xsi:type="dcterms:W3CDTF">2017-01-08T10:05:30Z</dcterms:created>
  <dcterms:modified xsi:type="dcterms:W3CDTF">2017-02-03T05:53:28Z</dcterms:modified>
</cp:coreProperties>
</file>